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58" d="100"/>
          <a:sy n="58" d="100"/>
        </p:scale>
        <p:origin x="662"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5/17/2024</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923A1CC3-2375-41D4-9E03-427CAF2A4C1A}" type="datetimeFigureOut">
              <a:rPr lang="en-US" dirty="0"/>
              <a:t>5/17/2024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AFF16868-8199-4C2C-A5B1-63AEE139F88E}" type="datetimeFigureOut">
              <a:rPr lang="en-US" dirty="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it-IT" smtClean="0"/>
              <a:t>Fare clic per modificare lo stile del titolo</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AAD9FF7F-6988-44CC-821B-644E70CD2F73}" type="datetimeFigureOut">
              <a:rPr lang="en-US" dirty="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5C12C299-16B2-4475-990D-751901EACC14}" type="datetimeFigureOut">
              <a:rPr lang="en-US" dirty="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5/17/2024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5/17/2024</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34E6425-0181-43F2-84FC-787E803FD2F8}" type="datetimeFigureOut">
              <a:rPr lang="en-US" dirty="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5/17/2024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5/17/2024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5/17/2024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5/17/2024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76E86A4C-8E40-4F87-A4F0-01A0687C5742}" type="datetimeFigureOut">
              <a:rPr lang="en-US" dirty="0"/>
              <a:t>5/17/2024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it-IT" smtClean="0"/>
              <a:t>Fare clic sull'icona per inserire un'immagine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35E72C73-2D91-4E12-BA25-F0AA0C03599B}" type="datetimeFigureOut">
              <a:rPr lang="en-US" dirty="0"/>
              <a:t>5/17/2024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5/17/2024</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15.xml"/><Relationship Id="rId1" Type="http://schemas.openxmlformats.org/officeDocument/2006/relationships/tags" Target="../tags/tag9.xml"/><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5.xml"/><Relationship Id="rId1" Type="http://schemas.openxmlformats.org/officeDocument/2006/relationships/tags" Target="../tags/tag10.xml"/><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5.xml"/><Relationship Id="rId1" Type="http://schemas.openxmlformats.org/officeDocument/2006/relationships/tags" Target="../tags/tag3.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5.xml"/><Relationship Id="rId1" Type="http://schemas.openxmlformats.org/officeDocument/2006/relationships/tags" Target="../tags/tag5.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5.xml"/><Relationship Id="rId1" Type="http://schemas.openxmlformats.org/officeDocument/2006/relationships/tags" Target="../tags/tag6.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5.xml"/><Relationship Id="rId1" Type="http://schemas.openxmlformats.org/officeDocument/2006/relationships/tags" Target="../tags/tag7.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5.xml"/><Relationship Id="rId1" Type="http://schemas.openxmlformats.org/officeDocument/2006/relationships/tags" Target="../tags/tag8.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54955" y="2099733"/>
            <a:ext cx="7432454" cy="1054284"/>
          </a:xfrm>
        </p:spPr>
        <p:txBody>
          <a:bodyPr/>
          <a:lstStyle/>
          <a:p>
            <a:r>
              <a:rPr lang="it-IT" dirty="0" smtClean="0"/>
              <a:t>The </a:t>
            </a:r>
            <a:r>
              <a:rPr lang="it-IT" dirty="0" err="1" smtClean="0"/>
              <a:t>four</a:t>
            </a:r>
            <a:r>
              <a:rPr lang="it-IT" dirty="0" smtClean="0"/>
              <a:t> </a:t>
            </a:r>
            <a:r>
              <a:rPr lang="it-IT" dirty="0" err="1" smtClean="0"/>
              <a:t>C’s</a:t>
            </a:r>
            <a:r>
              <a:rPr lang="it-IT" dirty="0" smtClean="0"/>
              <a:t>”</a:t>
            </a:r>
            <a:endParaRPr lang="it-IT" dirty="0"/>
          </a:p>
        </p:txBody>
      </p:sp>
      <p:sp>
        <p:nvSpPr>
          <p:cNvPr id="3" name="Sottotitolo 2"/>
          <p:cNvSpPr>
            <a:spLocks noGrp="1"/>
          </p:cNvSpPr>
          <p:nvPr>
            <p:ph type="subTitle" idx="1"/>
          </p:nvPr>
        </p:nvSpPr>
        <p:spPr>
          <a:xfrm>
            <a:off x="1154955" y="3326296"/>
            <a:ext cx="8825658" cy="2312504"/>
          </a:xfrm>
        </p:spPr>
        <p:txBody>
          <a:bodyPr>
            <a:normAutofit lnSpcReduction="10000"/>
          </a:bodyPr>
          <a:lstStyle/>
          <a:p>
            <a:r>
              <a:rPr lang="it-IT" dirty="0"/>
              <a:t>(</a:t>
            </a:r>
            <a:r>
              <a:rPr lang="it-IT" dirty="0" err="1" smtClean="0"/>
              <a:t>CreativitY</a:t>
            </a:r>
            <a:r>
              <a:rPr lang="it-IT" dirty="0" smtClean="0"/>
              <a:t>, CRITICAL THINKING, </a:t>
            </a:r>
            <a:r>
              <a:rPr lang="it-IT" dirty="0" err="1" smtClean="0"/>
              <a:t>ComMunicaTion</a:t>
            </a:r>
            <a:r>
              <a:rPr lang="it-IT" dirty="0" smtClean="0"/>
              <a:t> AND </a:t>
            </a:r>
            <a:r>
              <a:rPr lang="it-IT" dirty="0" err="1" smtClean="0"/>
              <a:t>CollaboraTion</a:t>
            </a:r>
            <a:r>
              <a:rPr lang="it-IT" dirty="0" smtClean="0"/>
              <a:t>)</a:t>
            </a:r>
            <a:r>
              <a:rPr lang="it-IT" dirty="0"/>
              <a:t> </a:t>
            </a:r>
            <a:endParaRPr lang="it-IT" dirty="0" smtClean="0"/>
          </a:p>
          <a:p>
            <a:endParaRPr lang="it-IT" dirty="0" smtClean="0"/>
          </a:p>
          <a:p>
            <a:r>
              <a:rPr lang="it-IT" dirty="0" smtClean="0"/>
              <a:t>EU </a:t>
            </a:r>
            <a:r>
              <a:rPr lang="it-IT" dirty="0" err="1" smtClean="0"/>
              <a:t>project</a:t>
            </a:r>
            <a:r>
              <a:rPr lang="it-IT" smtClean="0"/>
              <a:t> :2023-1-IT02-KA121-SCH-000121006</a:t>
            </a:r>
            <a:endParaRPr lang="it-IT" dirty="0"/>
          </a:p>
          <a:p>
            <a:endParaRPr lang="it-IT" dirty="0" smtClean="0"/>
          </a:p>
          <a:p>
            <a:r>
              <a:rPr lang="it-IT" dirty="0" err="1" smtClean="0"/>
              <a:t>Karine</a:t>
            </a:r>
            <a:r>
              <a:rPr lang="it-IT" dirty="0" smtClean="0"/>
              <a:t> </a:t>
            </a:r>
            <a:r>
              <a:rPr lang="it-IT" dirty="0" err="1" smtClean="0"/>
              <a:t>M.l.j</a:t>
            </a:r>
            <a:r>
              <a:rPr lang="it-IT" dirty="0" smtClean="0"/>
              <a:t>. Van </a:t>
            </a:r>
            <a:r>
              <a:rPr lang="it-IT" dirty="0" err="1" smtClean="0"/>
              <a:t>beek</a:t>
            </a:r>
            <a:r>
              <a:rPr lang="it-IT" dirty="0" smtClean="0"/>
              <a:t>         </a:t>
            </a:r>
          </a:p>
          <a:p>
            <a:r>
              <a:rPr lang="it-IT" dirty="0" smtClean="0"/>
              <a:t> </a:t>
            </a:r>
            <a:r>
              <a:rPr lang="it-IT" dirty="0" err="1" smtClean="0"/>
              <a:t>sending</a:t>
            </a:r>
            <a:r>
              <a:rPr lang="it-IT" dirty="0" smtClean="0"/>
              <a:t> </a:t>
            </a:r>
            <a:r>
              <a:rPr lang="it-IT" dirty="0" err="1" smtClean="0"/>
              <a:t>organisation</a:t>
            </a:r>
            <a:r>
              <a:rPr lang="it-IT" dirty="0" smtClean="0"/>
              <a:t> :</a:t>
            </a:r>
            <a:r>
              <a:rPr lang="it-IT" dirty="0" err="1" smtClean="0"/>
              <a:t>ipsseoa</a:t>
            </a:r>
            <a:r>
              <a:rPr lang="it-IT" dirty="0" smtClean="0"/>
              <a:t>- </a:t>
            </a:r>
            <a:r>
              <a:rPr lang="it-IT" dirty="0" err="1" smtClean="0"/>
              <a:t>soverato</a:t>
            </a:r>
            <a:r>
              <a:rPr lang="it-IT" dirty="0" smtClean="0"/>
              <a:t> </a:t>
            </a:r>
            <a:r>
              <a:rPr lang="it-IT" dirty="0" err="1" smtClean="0"/>
              <a:t>Italy</a:t>
            </a:r>
            <a:endParaRPr lang="it-IT" dirty="0"/>
          </a:p>
        </p:txBody>
      </p:sp>
      <p:sp>
        <p:nvSpPr>
          <p:cNvPr id="4"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2023-1-IT02-KA121-SCH-000121006</a:t>
            </a:r>
            <a:r>
              <a:rPr kumimoji="0" lang="it-IT" altLang="it-IT" sz="800" b="0" i="0" u="none" strike="noStrike" cap="none" normalizeH="0" baseline="0" smtClean="0">
                <a:ln>
                  <a:noFill/>
                </a:ln>
                <a:solidFill>
                  <a:schemeClr val="tx1"/>
                </a:solidFill>
                <a:effectLst/>
              </a:rPr>
              <a:t> </a:t>
            </a:r>
            <a:endParaRPr kumimoji="0" lang="it-IT" altLang="it-IT" sz="1800" b="0" i="0" u="none" strike="noStrike" cap="none" normalizeH="0" baseline="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2023-1-IT02-KA121-SCH-000121006</a:t>
            </a:r>
            <a:r>
              <a:rPr kumimoji="0" lang="it-IT" altLang="it-IT" sz="800" b="0" i="0" u="none" strike="noStrike" cap="none" normalizeH="0" baseline="0" smtClean="0">
                <a:ln>
                  <a:noFill/>
                </a:ln>
                <a:solidFill>
                  <a:schemeClr val="tx1"/>
                </a:solidFill>
                <a:effectLst/>
              </a:rPr>
              <a:t> </a:t>
            </a:r>
            <a:endParaRPr kumimoji="0" lang="it-IT" altLang="it-IT" sz="1800" b="0" i="0" u="none" strike="noStrike" cap="none" normalizeH="0" baseline="0" smtClean="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304800" y="304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2023-1-IT02-KA121-SCH-000121006</a:t>
            </a:r>
            <a:r>
              <a:rPr kumimoji="0" lang="it-IT" altLang="it-IT" sz="800" b="0" i="0" u="none" strike="noStrike" cap="none" normalizeH="0" baseline="0" smtClean="0">
                <a:ln>
                  <a:noFill/>
                </a:ln>
                <a:solidFill>
                  <a:schemeClr val="tx1"/>
                </a:solidFill>
                <a:effectLst/>
              </a:rPr>
              <a:t> </a:t>
            </a:r>
            <a:endParaRPr kumimoji="0" lang="it-IT" altLang="it-IT" sz="1800" b="0" i="0" u="none" strike="noStrike" cap="none" normalizeH="0" baseline="0" smtClean="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2753042142"/>
      </p:ext>
    </p:extLst>
  </p:cSld>
  <p:clrMapOvr>
    <a:masterClrMapping/>
  </p:clrMapOvr>
  <mc:AlternateContent xmlns:mc="http://schemas.openxmlformats.org/markup-compatibility/2006" xmlns:p14="http://schemas.microsoft.com/office/powerpoint/2010/main">
    <mc:Choice Requires="p14">
      <p:transition spd="slow" p14:dur="3400" advTm="15969">
        <p14:reveal/>
      </p:transition>
    </mc:Choice>
    <mc:Fallback xmlns="">
      <p:transition spd="slow" advTm="159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3">
                                            <p:txEl>
                                              <p:pRg st="0" end="0"/>
                                            </p:txEl>
                                          </p:spTgt>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3">
                                            <p:txEl>
                                              <p:pRg st="2" end="2"/>
                                            </p:txEl>
                                          </p:spTgt>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0" nodeType="clickEffect">
                                  <p:stCondLst>
                                    <p:cond delay="0"/>
                                  </p:stCondLst>
                                  <p:childTnLst>
                                    <p:animScale>
                                      <p:cBhvr>
                                        <p:cTn id="19" dur="2000" fill="hold"/>
                                        <p:tgtEl>
                                          <p:spTgt spid="3">
                                            <p:txEl>
                                              <p:pRg st="4" end="4"/>
                                            </p:txEl>
                                          </p:spTgt>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grpId="0" nodeType="clickEffect">
                                  <p:stCondLst>
                                    <p:cond delay="0"/>
                                  </p:stCondLst>
                                  <p:childTnLst>
                                    <p:animScale>
                                      <p:cBhvr>
                                        <p:cTn id="23" dur="2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What</a:t>
            </a:r>
            <a:r>
              <a:rPr lang="it-IT" dirty="0" smtClean="0"/>
              <a:t> else </a:t>
            </a:r>
            <a:r>
              <a:rPr lang="it-IT" dirty="0" err="1" smtClean="0"/>
              <a:t>did</a:t>
            </a:r>
            <a:r>
              <a:rPr lang="it-IT" dirty="0" smtClean="0"/>
              <a:t> </a:t>
            </a:r>
            <a:r>
              <a:rPr lang="it-IT" dirty="0" err="1" smtClean="0"/>
              <a:t>we</a:t>
            </a:r>
            <a:r>
              <a:rPr lang="it-IT" dirty="0" smtClean="0"/>
              <a:t> </a:t>
            </a:r>
            <a:r>
              <a:rPr lang="it-IT" dirty="0" err="1" smtClean="0"/>
              <a:t>learn</a:t>
            </a:r>
            <a:endParaRPr lang="it-IT" dirty="0"/>
          </a:p>
        </p:txBody>
      </p:sp>
      <p:sp>
        <p:nvSpPr>
          <p:cNvPr id="3" name="Segnaposto testo 2"/>
          <p:cNvSpPr>
            <a:spLocks noGrp="1"/>
          </p:cNvSpPr>
          <p:nvPr>
            <p:ph type="body" idx="1"/>
          </p:nvPr>
        </p:nvSpPr>
        <p:spPr/>
        <p:txBody>
          <a:bodyPr/>
          <a:lstStyle/>
          <a:p>
            <a:r>
              <a:rPr lang="it-IT" dirty="0" smtClean="0"/>
              <a:t>The </a:t>
            </a:r>
            <a:r>
              <a:rPr lang="it-IT" dirty="0" err="1" smtClean="0"/>
              <a:t>trabant</a:t>
            </a:r>
            <a:r>
              <a:rPr lang="it-IT" dirty="0" smtClean="0"/>
              <a:t> car</a:t>
            </a:r>
            <a:endParaRPr lang="it-IT" dirty="0"/>
          </a:p>
        </p:txBody>
      </p:sp>
      <p:pic>
        <p:nvPicPr>
          <p:cNvPr id="12" name="Segnaposto immagine 11"/>
          <p:cNvPicPr>
            <a:picLocks noGrp="1" noChangeAspect="1"/>
          </p:cNvPicPr>
          <p:nvPr>
            <p:ph type="pic" idx="15"/>
          </p:nvPr>
        </p:nvPicPr>
        <p:blipFill>
          <a:blip r:embed="rId3">
            <a:extLst>
              <a:ext uri="{28A0092B-C50C-407E-A947-70E740481C1C}">
                <a14:useLocalDpi xmlns:a14="http://schemas.microsoft.com/office/drawing/2010/main" val="0"/>
              </a:ext>
            </a:extLst>
          </a:blip>
          <a:srcRect t="27810" b="27810"/>
          <a:stretch>
            <a:fillRect/>
          </a:stretch>
        </p:blipFill>
        <p:spPr/>
      </p:pic>
      <p:sp>
        <p:nvSpPr>
          <p:cNvPr id="5" name="Segnaposto testo 4"/>
          <p:cNvSpPr>
            <a:spLocks noGrp="1"/>
          </p:cNvSpPr>
          <p:nvPr>
            <p:ph type="body" sz="half" idx="18"/>
          </p:nvPr>
        </p:nvSpPr>
        <p:spPr/>
        <p:txBody>
          <a:bodyPr>
            <a:normAutofit lnSpcReduction="10000"/>
          </a:bodyPr>
          <a:lstStyle/>
          <a:p>
            <a:r>
              <a:rPr lang="en-US" dirty="0"/>
              <a:t>The Trabant is the car that was produced from the year 1957 until 1990 in the then East Germany</a:t>
            </a:r>
            <a:endParaRPr lang="it-IT" dirty="0"/>
          </a:p>
        </p:txBody>
      </p:sp>
      <p:sp>
        <p:nvSpPr>
          <p:cNvPr id="6" name="Segnaposto testo 5"/>
          <p:cNvSpPr>
            <a:spLocks noGrp="1"/>
          </p:cNvSpPr>
          <p:nvPr>
            <p:ph type="body" sz="quarter" idx="3"/>
          </p:nvPr>
        </p:nvSpPr>
        <p:spPr/>
        <p:txBody>
          <a:bodyPr/>
          <a:lstStyle/>
          <a:p>
            <a:r>
              <a:rPr lang="it-IT" sz="2000" dirty="0" err="1" smtClean="0"/>
              <a:t>Havel’s</a:t>
            </a:r>
            <a:r>
              <a:rPr lang="it-IT" sz="2000" dirty="0" smtClean="0"/>
              <a:t> </a:t>
            </a:r>
            <a:r>
              <a:rPr lang="it-IT" sz="2000" dirty="0" err="1" smtClean="0"/>
              <a:t>place</a:t>
            </a:r>
            <a:endParaRPr lang="it-IT" sz="2000" dirty="0"/>
          </a:p>
        </p:txBody>
      </p:sp>
      <p:pic>
        <p:nvPicPr>
          <p:cNvPr id="13" name="Segnaposto immagine 12"/>
          <p:cNvPicPr>
            <a:picLocks noGrp="1" noChangeAspect="1"/>
          </p:cNvPicPr>
          <p:nvPr>
            <p:ph type="pic" idx="21"/>
          </p:nvPr>
        </p:nvPicPr>
        <p:blipFill>
          <a:blip r:embed="rId4">
            <a:extLst>
              <a:ext uri="{28A0092B-C50C-407E-A947-70E740481C1C}">
                <a14:useLocalDpi xmlns:a14="http://schemas.microsoft.com/office/drawing/2010/main" val="0"/>
              </a:ext>
            </a:extLst>
          </a:blip>
          <a:srcRect t="27868" b="27868"/>
          <a:stretch>
            <a:fillRect/>
          </a:stretch>
        </p:blipFill>
        <p:spPr/>
      </p:pic>
      <p:sp>
        <p:nvSpPr>
          <p:cNvPr id="8" name="Segnaposto testo 7"/>
          <p:cNvSpPr>
            <a:spLocks noGrp="1"/>
          </p:cNvSpPr>
          <p:nvPr>
            <p:ph type="body" sz="half" idx="19"/>
          </p:nvPr>
        </p:nvSpPr>
        <p:spPr/>
        <p:txBody>
          <a:bodyPr>
            <a:normAutofit fontScale="92500" lnSpcReduction="20000"/>
          </a:bodyPr>
          <a:lstStyle/>
          <a:p>
            <a:r>
              <a:rPr lang="en-US" dirty="0"/>
              <a:t>Havel’s Place is a memorial dedicated to </a:t>
            </a:r>
            <a:r>
              <a:rPr lang="en-US" dirty="0" err="1"/>
              <a:t>Václav</a:t>
            </a:r>
            <a:r>
              <a:rPr lang="en-US" dirty="0"/>
              <a:t> Havel. It comprises two chairs linked by a round table with a tree growing through its </a:t>
            </a:r>
            <a:r>
              <a:rPr lang="en-US" dirty="0" smtClean="0"/>
              <a:t>center.</a:t>
            </a:r>
            <a:r>
              <a:rPr lang="en-US" dirty="0"/>
              <a:t> </a:t>
            </a:r>
            <a:endParaRPr lang="it-IT" dirty="0"/>
          </a:p>
        </p:txBody>
      </p:sp>
      <p:sp>
        <p:nvSpPr>
          <p:cNvPr id="9" name="Segnaposto testo 8"/>
          <p:cNvSpPr>
            <a:spLocks noGrp="1"/>
          </p:cNvSpPr>
          <p:nvPr>
            <p:ph type="body" sz="quarter" idx="13"/>
          </p:nvPr>
        </p:nvSpPr>
        <p:spPr/>
        <p:txBody>
          <a:bodyPr/>
          <a:lstStyle/>
          <a:p>
            <a:r>
              <a:rPr lang="it-IT" sz="1800" dirty="0" smtClean="0"/>
              <a:t>The </a:t>
            </a:r>
            <a:r>
              <a:rPr lang="it-IT" sz="1800" b="1" dirty="0" err="1" smtClean="0"/>
              <a:t>Monument</a:t>
            </a:r>
            <a:r>
              <a:rPr lang="it-IT" sz="1800" b="1" dirty="0" smtClean="0"/>
              <a:t> of the </a:t>
            </a:r>
            <a:r>
              <a:rPr lang="it-IT" sz="1800" b="1" dirty="0" err="1" smtClean="0"/>
              <a:t>victims</a:t>
            </a:r>
            <a:r>
              <a:rPr lang="it-IT" sz="1800" b="1" dirty="0" smtClean="0"/>
              <a:t> of </a:t>
            </a:r>
            <a:r>
              <a:rPr lang="it-IT" sz="1800" b="1" dirty="0" err="1" smtClean="0"/>
              <a:t>Comunism</a:t>
            </a:r>
            <a:endParaRPr lang="it-IT" sz="1800" dirty="0"/>
          </a:p>
        </p:txBody>
      </p:sp>
      <p:pic>
        <p:nvPicPr>
          <p:cNvPr id="14" name="Segnaposto immagine 13"/>
          <p:cNvPicPr>
            <a:picLocks noGrp="1" noChangeAspect="1"/>
          </p:cNvPicPr>
          <p:nvPr>
            <p:ph type="pic" idx="22"/>
          </p:nvPr>
        </p:nvPicPr>
        <p:blipFill>
          <a:blip r:embed="rId5">
            <a:extLst>
              <a:ext uri="{28A0092B-C50C-407E-A947-70E740481C1C}">
                <a14:useLocalDpi xmlns:a14="http://schemas.microsoft.com/office/drawing/2010/main" val="0"/>
              </a:ext>
            </a:extLst>
          </a:blip>
          <a:srcRect t="33357" b="33357"/>
          <a:stretch>
            <a:fillRect/>
          </a:stretch>
        </p:blipFill>
        <p:spPr/>
      </p:pic>
      <p:sp>
        <p:nvSpPr>
          <p:cNvPr id="11" name="Segnaposto testo 10"/>
          <p:cNvSpPr>
            <a:spLocks noGrp="1"/>
          </p:cNvSpPr>
          <p:nvPr>
            <p:ph type="body" sz="half" idx="20"/>
          </p:nvPr>
        </p:nvSpPr>
        <p:spPr>
          <a:xfrm>
            <a:off x="7982775" y="5109103"/>
            <a:ext cx="3215312" cy="917953"/>
          </a:xfrm>
        </p:spPr>
        <p:txBody>
          <a:bodyPr>
            <a:noAutofit/>
          </a:bodyPr>
          <a:lstStyle/>
          <a:p>
            <a:r>
              <a:rPr lang="en-US" sz="1050" dirty="0" smtClean="0"/>
              <a:t> </a:t>
            </a:r>
            <a:r>
              <a:rPr lang="en-US" sz="1050" dirty="0"/>
              <a:t>The monument represents seven bronze statues descending a flight of stairs. The figures appear more worn the further away they are from the observer, losing limbs and with lacerations in their bodies, symbolizing the way in which political prisoners were affected by </a:t>
            </a:r>
            <a:r>
              <a:rPr lang="en-US" sz="1050" dirty="0" smtClean="0"/>
              <a:t>communism</a:t>
            </a:r>
            <a:r>
              <a:rPr lang="en-US" sz="1050" dirty="0"/>
              <a:t> between 1948 and 1989</a:t>
            </a:r>
            <a:r>
              <a:rPr lang="en-US" sz="1050" dirty="0" smtClean="0"/>
              <a:t> .</a:t>
            </a:r>
            <a:endParaRPr lang="it-IT" sz="1050" dirty="0"/>
          </a:p>
        </p:txBody>
      </p:sp>
    </p:spTree>
    <p:custDataLst>
      <p:tags r:id="rId1"/>
    </p:custDataLst>
    <p:extLst>
      <p:ext uri="{BB962C8B-B14F-4D97-AF65-F5344CB8AC3E}">
        <p14:creationId xmlns:p14="http://schemas.microsoft.com/office/powerpoint/2010/main" val="3981164454"/>
      </p:ext>
    </p:extLst>
  </p:cSld>
  <p:clrMapOvr>
    <a:masterClrMapping/>
  </p:clrMapOvr>
  <mc:AlternateContent xmlns:mc="http://schemas.openxmlformats.org/markup-compatibility/2006" xmlns:p14="http://schemas.microsoft.com/office/powerpoint/2010/main">
    <mc:Choice Requires="p14">
      <p:transition spd="slow" p14:dur="2000" advTm="24181"/>
    </mc:Choice>
    <mc:Fallback xmlns="">
      <p:transition spd="slow" advTm="241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80">
                                          <p:stCondLst>
                                            <p:cond delay="0"/>
                                          </p:stCondLst>
                                        </p:cTn>
                                        <p:tgtEl>
                                          <p:spTgt spid="8">
                                            <p:txEl>
                                              <p:pRg st="0" end="0"/>
                                            </p:txEl>
                                          </p:spTgt>
                                        </p:tgtEl>
                                      </p:cBhvr>
                                    </p:animEffect>
                                    <p:anim calcmode="lin" valueType="num">
                                      <p:cBhvr>
                                        <p:cTn id="26"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xEl>
                                              <p:pRg st="0" end="0"/>
                                            </p:txEl>
                                          </p:spTgt>
                                        </p:tgtEl>
                                      </p:cBhvr>
                                      <p:to x="100000" y="60000"/>
                                    </p:animScale>
                                    <p:animScale>
                                      <p:cBhvr>
                                        <p:cTn id="32" dur="166" decel="50000">
                                          <p:stCondLst>
                                            <p:cond delay="676"/>
                                          </p:stCondLst>
                                        </p:cTn>
                                        <p:tgtEl>
                                          <p:spTgt spid="8">
                                            <p:txEl>
                                              <p:pRg st="0" end="0"/>
                                            </p:txEl>
                                          </p:spTgt>
                                        </p:tgtEl>
                                      </p:cBhvr>
                                      <p:to x="100000" y="100000"/>
                                    </p:animScale>
                                    <p:animScale>
                                      <p:cBhvr>
                                        <p:cTn id="33" dur="26">
                                          <p:stCondLst>
                                            <p:cond delay="1312"/>
                                          </p:stCondLst>
                                        </p:cTn>
                                        <p:tgtEl>
                                          <p:spTgt spid="8">
                                            <p:txEl>
                                              <p:pRg st="0" end="0"/>
                                            </p:txEl>
                                          </p:spTgt>
                                        </p:tgtEl>
                                      </p:cBhvr>
                                      <p:to x="100000" y="80000"/>
                                    </p:animScale>
                                    <p:animScale>
                                      <p:cBhvr>
                                        <p:cTn id="34" dur="166" decel="50000">
                                          <p:stCondLst>
                                            <p:cond delay="1338"/>
                                          </p:stCondLst>
                                        </p:cTn>
                                        <p:tgtEl>
                                          <p:spTgt spid="8">
                                            <p:txEl>
                                              <p:pRg st="0" end="0"/>
                                            </p:txEl>
                                          </p:spTgt>
                                        </p:tgtEl>
                                      </p:cBhvr>
                                      <p:to x="100000" y="100000"/>
                                    </p:animScale>
                                    <p:animScale>
                                      <p:cBhvr>
                                        <p:cTn id="35" dur="26">
                                          <p:stCondLst>
                                            <p:cond delay="1642"/>
                                          </p:stCondLst>
                                        </p:cTn>
                                        <p:tgtEl>
                                          <p:spTgt spid="8">
                                            <p:txEl>
                                              <p:pRg st="0" end="0"/>
                                            </p:txEl>
                                          </p:spTgt>
                                        </p:tgtEl>
                                      </p:cBhvr>
                                      <p:to x="100000" y="90000"/>
                                    </p:animScale>
                                    <p:animScale>
                                      <p:cBhvr>
                                        <p:cTn id="36" dur="166" decel="50000">
                                          <p:stCondLst>
                                            <p:cond delay="1668"/>
                                          </p:stCondLst>
                                        </p:cTn>
                                        <p:tgtEl>
                                          <p:spTgt spid="8">
                                            <p:txEl>
                                              <p:pRg st="0" end="0"/>
                                            </p:txEl>
                                          </p:spTgt>
                                        </p:tgtEl>
                                      </p:cBhvr>
                                      <p:to x="100000" y="100000"/>
                                    </p:animScale>
                                    <p:animScale>
                                      <p:cBhvr>
                                        <p:cTn id="37" dur="26">
                                          <p:stCondLst>
                                            <p:cond delay="1808"/>
                                          </p:stCondLst>
                                        </p:cTn>
                                        <p:tgtEl>
                                          <p:spTgt spid="8">
                                            <p:txEl>
                                              <p:pRg st="0" end="0"/>
                                            </p:txEl>
                                          </p:spTgt>
                                        </p:tgtEl>
                                      </p:cBhvr>
                                      <p:to x="100000" y="95000"/>
                                    </p:animScale>
                                    <p:animScale>
                                      <p:cBhvr>
                                        <p:cTn id="38" dur="166" decel="50000">
                                          <p:stCondLst>
                                            <p:cond delay="1834"/>
                                          </p:stCondLst>
                                        </p:cTn>
                                        <p:tgtEl>
                                          <p:spTgt spid="8">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wipe(down)">
                                      <p:cBhvr>
                                        <p:cTn id="43" dur="580">
                                          <p:stCondLst>
                                            <p:cond delay="0"/>
                                          </p:stCondLst>
                                        </p:cTn>
                                        <p:tgtEl>
                                          <p:spTgt spid="11">
                                            <p:txEl>
                                              <p:pRg st="0" end="0"/>
                                            </p:txEl>
                                          </p:spTgt>
                                        </p:tgtEl>
                                      </p:cBhvr>
                                    </p:animEffect>
                                    <p:anim calcmode="lin" valueType="num">
                                      <p:cBhvr>
                                        <p:cTn id="44"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xEl>
                                              <p:pRg st="0" end="0"/>
                                            </p:txEl>
                                          </p:spTgt>
                                        </p:tgtEl>
                                      </p:cBhvr>
                                      <p:to x="100000" y="60000"/>
                                    </p:animScale>
                                    <p:animScale>
                                      <p:cBhvr>
                                        <p:cTn id="50" dur="166" decel="50000">
                                          <p:stCondLst>
                                            <p:cond delay="676"/>
                                          </p:stCondLst>
                                        </p:cTn>
                                        <p:tgtEl>
                                          <p:spTgt spid="11">
                                            <p:txEl>
                                              <p:pRg st="0" end="0"/>
                                            </p:txEl>
                                          </p:spTgt>
                                        </p:tgtEl>
                                      </p:cBhvr>
                                      <p:to x="100000" y="100000"/>
                                    </p:animScale>
                                    <p:animScale>
                                      <p:cBhvr>
                                        <p:cTn id="51" dur="26">
                                          <p:stCondLst>
                                            <p:cond delay="1312"/>
                                          </p:stCondLst>
                                        </p:cTn>
                                        <p:tgtEl>
                                          <p:spTgt spid="11">
                                            <p:txEl>
                                              <p:pRg st="0" end="0"/>
                                            </p:txEl>
                                          </p:spTgt>
                                        </p:tgtEl>
                                      </p:cBhvr>
                                      <p:to x="100000" y="80000"/>
                                    </p:animScale>
                                    <p:animScale>
                                      <p:cBhvr>
                                        <p:cTn id="52" dur="166" decel="50000">
                                          <p:stCondLst>
                                            <p:cond delay="1338"/>
                                          </p:stCondLst>
                                        </p:cTn>
                                        <p:tgtEl>
                                          <p:spTgt spid="11">
                                            <p:txEl>
                                              <p:pRg st="0" end="0"/>
                                            </p:txEl>
                                          </p:spTgt>
                                        </p:tgtEl>
                                      </p:cBhvr>
                                      <p:to x="100000" y="100000"/>
                                    </p:animScale>
                                    <p:animScale>
                                      <p:cBhvr>
                                        <p:cTn id="53" dur="26">
                                          <p:stCondLst>
                                            <p:cond delay="1642"/>
                                          </p:stCondLst>
                                        </p:cTn>
                                        <p:tgtEl>
                                          <p:spTgt spid="11">
                                            <p:txEl>
                                              <p:pRg st="0" end="0"/>
                                            </p:txEl>
                                          </p:spTgt>
                                        </p:tgtEl>
                                      </p:cBhvr>
                                      <p:to x="100000" y="90000"/>
                                    </p:animScale>
                                    <p:animScale>
                                      <p:cBhvr>
                                        <p:cTn id="54" dur="166" decel="50000">
                                          <p:stCondLst>
                                            <p:cond delay="1668"/>
                                          </p:stCondLst>
                                        </p:cTn>
                                        <p:tgtEl>
                                          <p:spTgt spid="11">
                                            <p:txEl>
                                              <p:pRg st="0" end="0"/>
                                            </p:txEl>
                                          </p:spTgt>
                                        </p:tgtEl>
                                      </p:cBhvr>
                                      <p:to x="100000" y="100000"/>
                                    </p:animScale>
                                    <p:animScale>
                                      <p:cBhvr>
                                        <p:cTn id="55" dur="26">
                                          <p:stCondLst>
                                            <p:cond delay="1808"/>
                                          </p:stCondLst>
                                        </p:cTn>
                                        <p:tgtEl>
                                          <p:spTgt spid="11">
                                            <p:txEl>
                                              <p:pRg st="0" end="0"/>
                                            </p:txEl>
                                          </p:spTgt>
                                        </p:tgtEl>
                                      </p:cBhvr>
                                      <p:to x="100000" y="95000"/>
                                    </p:animScale>
                                    <p:animScale>
                                      <p:cBhvr>
                                        <p:cTn id="56"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a:lstStyle/>
          <a:p>
            <a:r>
              <a:rPr lang="it-IT" dirty="0" smtClean="0"/>
              <a:t>Esito finale</a:t>
            </a:r>
            <a:endParaRPr lang="it-IT" dirty="0"/>
          </a:p>
        </p:txBody>
      </p:sp>
      <p:sp>
        <p:nvSpPr>
          <p:cNvPr id="14" name="Segnaposto testo 13"/>
          <p:cNvSpPr>
            <a:spLocks noGrp="1"/>
          </p:cNvSpPr>
          <p:nvPr>
            <p:ph type="body" idx="1"/>
          </p:nvPr>
        </p:nvSpPr>
        <p:spPr/>
        <p:txBody>
          <a:bodyPr/>
          <a:lstStyle/>
          <a:p>
            <a:r>
              <a:rPr lang="it-IT" dirty="0" smtClean="0"/>
              <a:t>CERTIFICATE </a:t>
            </a:r>
            <a:endParaRPr lang="it-IT" dirty="0"/>
          </a:p>
        </p:txBody>
      </p:sp>
      <p:pic>
        <p:nvPicPr>
          <p:cNvPr id="23" name="Segnaposto immagine 22"/>
          <p:cNvPicPr>
            <a:picLocks noGrp="1" noChangeAspect="1"/>
          </p:cNvPicPr>
          <p:nvPr>
            <p:ph type="pic" idx="15"/>
          </p:nvPr>
        </p:nvPicPr>
        <p:blipFill>
          <a:blip r:embed="rId3">
            <a:extLst>
              <a:ext uri="{28A0092B-C50C-407E-A947-70E740481C1C}">
                <a14:useLocalDpi xmlns:a14="http://schemas.microsoft.com/office/drawing/2010/main" val="0"/>
              </a:ext>
            </a:extLst>
          </a:blip>
          <a:srcRect t="10551" b="10551"/>
          <a:stretch>
            <a:fillRect/>
          </a:stretch>
        </p:blipFill>
        <p:spPr/>
      </p:pic>
      <p:sp>
        <p:nvSpPr>
          <p:cNvPr id="18" name="Segnaposto testo 17"/>
          <p:cNvSpPr>
            <a:spLocks noGrp="1"/>
          </p:cNvSpPr>
          <p:nvPr>
            <p:ph type="body" sz="half" idx="18"/>
          </p:nvPr>
        </p:nvSpPr>
        <p:spPr/>
        <p:txBody>
          <a:bodyPr>
            <a:normAutofit fontScale="92500" lnSpcReduction="20000"/>
          </a:bodyPr>
          <a:lstStyle/>
          <a:p>
            <a:r>
              <a:rPr lang="en-US" dirty="0"/>
              <a:t>This course </a:t>
            </a:r>
            <a:r>
              <a:rPr lang="en-US" dirty="0" smtClean="0"/>
              <a:t>provided us </a:t>
            </a:r>
            <a:r>
              <a:rPr lang="en-US" dirty="0"/>
              <a:t>with the knowledge, know-how, and confidence to incorporate these stimulating skills into their curriculum and school environment</a:t>
            </a:r>
            <a:endParaRPr lang="it-IT" dirty="0"/>
          </a:p>
        </p:txBody>
      </p:sp>
      <p:sp>
        <p:nvSpPr>
          <p:cNvPr id="15" name="Segnaposto testo 14"/>
          <p:cNvSpPr>
            <a:spLocks noGrp="1"/>
          </p:cNvSpPr>
          <p:nvPr>
            <p:ph type="body" sz="quarter" idx="3"/>
          </p:nvPr>
        </p:nvSpPr>
        <p:spPr/>
        <p:txBody>
          <a:bodyPr/>
          <a:lstStyle/>
          <a:p>
            <a:r>
              <a:rPr lang="it-IT" dirty="0" smtClean="0"/>
              <a:t>THE GROUP </a:t>
            </a:r>
            <a:endParaRPr lang="it-IT" dirty="0"/>
          </a:p>
        </p:txBody>
      </p:sp>
      <p:pic>
        <p:nvPicPr>
          <p:cNvPr id="24" name="Segnaposto immagine 23"/>
          <p:cNvPicPr>
            <a:picLocks noGrp="1" noChangeAspect="1"/>
          </p:cNvPicPr>
          <p:nvPr>
            <p:ph type="pic" idx="21"/>
          </p:nvPr>
        </p:nvPicPr>
        <p:blipFill>
          <a:blip r:embed="rId4">
            <a:extLst>
              <a:ext uri="{28A0092B-C50C-407E-A947-70E740481C1C}">
                <a14:useLocalDpi xmlns:a14="http://schemas.microsoft.com/office/drawing/2010/main" val="0"/>
              </a:ext>
            </a:extLst>
          </a:blip>
          <a:srcRect t="10551" b="10551"/>
          <a:stretch>
            <a:fillRect/>
          </a:stretch>
        </p:blipFill>
        <p:spPr/>
      </p:pic>
      <p:sp>
        <p:nvSpPr>
          <p:cNvPr id="19" name="Segnaposto testo 18"/>
          <p:cNvSpPr>
            <a:spLocks noGrp="1"/>
          </p:cNvSpPr>
          <p:nvPr>
            <p:ph type="body" sz="half" idx="19"/>
          </p:nvPr>
        </p:nvSpPr>
        <p:spPr/>
        <p:txBody>
          <a:bodyPr>
            <a:normAutofit fontScale="92500" lnSpcReduction="20000"/>
          </a:bodyPr>
          <a:lstStyle/>
          <a:p>
            <a:r>
              <a:rPr lang="en-GB" dirty="0" smtClean="0"/>
              <a:t>These experiences give you the opportunity to do some networking, to compare good practices, similarities and differences in other countries of the EU </a:t>
            </a:r>
            <a:endParaRPr lang="en-GB" dirty="0"/>
          </a:p>
        </p:txBody>
      </p:sp>
      <p:sp>
        <p:nvSpPr>
          <p:cNvPr id="16" name="Segnaposto testo 15"/>
          <p:cNvSpPr>
            <a:spLocks noGrp="1"/>
          </p:cNvSpPr>
          <p:nvPr>
            <p:ph type="body" sz="quarter" idx="13"/>
          </p:nvPr>
        </p:nvSpPr>
        <p:spPr/>
        <p:txBody>
          <a:bodyPr/>
          <a:lstStyle/>
          <a:p>
            <a:r>
              <a:rPr lang="it-IT" dirty="0" err="1" smtClean="0"/>
              <a:t>Astronomical</a:t>
            </a:r>
            <a:r>
              <a:rPr lang="it-IT" dirty="0" smtClean="0"/>
              <a:t> clock</a:t>
            </a:r>
            <a:endParaRPr lang="it-IT" dirty="0"/>
          </a:p>
        </p:txBody>
      </p:sp>
      <p:sp>
        <p:nvSpPr>
          <p:cNvPr id="20" name="Segnaposto testo 19"/>
          <p:cNvSpPr>
            <a:spLocks noGrp="1"/>
          </p:cNvSpPr>
          <p:nvPr>
            <p:ph type="body" sz="half" idx="20"/>
          </p:nvPr>
        </p:nvSpPr>
        <p:spPr/>
        <p:txBody>
          <a:bodyPr>
            <a:noAutofit/>
          </a:bodyPr>
          <a:lstStyle/>
          <a:p>
            <a:r>
              <a:rPr lang="en-GB" sz="1200" dirty="0" smtClean="0"/>
              <a:t>Tick </a:t>
            </a:r>
            <a:r>
              <a:rPr lang="en-GB" sz="1200" dirty="0" err="1" smtClean="0"/>
              <a:t>tock</a:t>
            </a:r>
            <a:r>
              <a:rPr lang="en-GB" sz="1200" dirty="0" smtClean="0"/>
              <a:t> the clock was ticking and after 5 demanding days we had to say good bye…I’d like to thank the EU for this wonderful experience.</a:t>
            </a:r>
            <a:endParaRPr lang="en-GB" sz="1200" dirty="0"/>
          </a:p>
        </p:txBody>
      </p:sp>
      <p:pic>
        <p:nvPicPr>
          <p:cNvPr id="27" name="Segnaposto immagine 26"/>
          <p:cNvPicPr>
            <a:picLocks noGrp="1" noChangeAspect="1"/>
          </p:cNvPicPr>
          <p:nvPr>
            <p:ph type="pic" idx="22"/>
          </p:nvPr>
        </p:nvPicPr>
        <p:blipFill>
          <a:blip r:embed="rId5">
            <a:extLst>
              <a:ext uri="{28A0092B-C50C-407E-A947-70E740481C1C}">
                <a14:useLocalDpi xmlns:a14="http://schemas.microsoft.com/office/drawing/2010/main" val="0"/>
              </a:ext>
            </a:extLst>
          </a:blip>
          <a:srcRect t="30259" b="30259"/>
          <a:stretch>
            <a:fillRect/>
          </a:stretch>
        </p:blipFill>
        <p:spPr/>
      </p:pic>
    </p:spTree>
    <p:custDataLst>
      <p:tags r:id="rId1"/>
    </p:custDataLst>
    <p:extLst>
      <p:ext uri="{BB962C8B-B14F-4D97-AF65-F5344CB8AC3E}">
        <p14:creationId xmlns:p14="http://schemas.microsoft.com/office/powerpoint/2010/main" val="1755235097"/>
      </p:ext>
    </p:extLst>
  </p:cSld>
  <p:clrMapOvr>
    <a:masterClrMapping/>
  </p:clrMapOvr>
  <mc:AlternateContent xmlns:mc="http://schemas.openxmlformats.org/markup-compatibility/2006" xmlns:p14="http://schemas.microsoft.com/office/powerpoint/2010/main">
    <mc:Choice Requires="p14">
      <p:transition spd="slow" p14:dur="2000" advTm="18101"/>
    </mc:Choice>
    <mc:Fallback xmlns="">
      <p:transition spd="slow" advTm="181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 calcmode="lin" valueType="num">
                                      <p:cBhvr>
                                        <p:cTn id="14"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 calcmode="lin" valueType="num">
                                      <p:cBhvr>
                                        <p:cTn id="21"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build="p"/>
      <p:bldP spid="2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p:cNvSpPr>
            <a:spLocks noGrp="1"/>
          </p:cNvSpPr>
          <p:nvPr>
            <p:ph type="title"/>
          </p:nvPr>
        </p:nvSpPr>
        <p:spPr/>
        <p:txBody>
          <a:bodyPr/>
          <a:lstStyle/>
          <a:p>
            <a:r>
              <a:rPr lang="it-IT" dirty="0" err="1" smtClean="0"/>
              <a:t>outcome</a:t>
            </a:r>
            <a:endParaRPr lang="it-IT" dirty="0"/>
          </a:p>
        </p:txBody>
      </p:sp>
      <p:sp>
        <p:nvSpPr>
          <p:cNvPr id="13" name="Segnaposto contenuto 12"/>
          <p:cNvSpPr>
            <a:spLocks noGrp="1"/>
          </p:cNvSpPr>
          <p:nvPr>
            <p:ph idx="1"/>
          </p:nvPr>
        </p:nvSpPr>
        <p:spPr/>
        <p:txBody>
          <a:bodyPr>
            <a:normAutofit/>
          </a:bodyPr>
          <a:lstStyle/>
          <a:p>
            <a:r>
              <a:rPr lang="en-US" dirty="0" smtClean="0"/>
              <a:t>We gained </a:t>
            </a:r>
            <a:r>
              <a:rPr lang="en-US" dirty="0"/>
              <a:t>a clear understanding of the creative process and experience it first-hand; </a:t>
            </a:r>
            <a:endParaRPr lang="en-US" dirty="0" smtClean="0"/>
          </a:p>
          <a:p>
            <a:r>
              <a:rPr lang="en-US" dirty="0" smtClean="0"/>
              <a:t>We learnt strategies on how to think </a:t>
            </a:r>
            <a:r>
              <a:rPr lang="en-US" dirty="0"/>
              <a:t>critically and get the most out of today's information overload; </a:t>
            </a:r>
            <a:endParaRPr lang="en-US" dirty="0" smtClean="0"/>
          </a:p>
          <a:p>
            <a:r>
              <a:rPr lang="en-US" dirty="0" smtClean="0"/>
              <a:t>We were offered more </a:t>
            </a:r>
            <a:r>
              <a:rPr lang="en-US" dirty="0"/>
              <a:t>effective communication abilities and techniques; </a:t>
            </a:r>
            <a:endParaRPr lang="en-US" dirty="0" smtClean="0"/>
          </a:p>
          <a:p>
            <a:r>
              <a:rPr lang="en-US" dirty="0" smtClean="0"/>
              <a:t>Most of all  we gained knowledge on how to broaden </a:t>
            </a:r>
            <a:r>
              <a:rPr lang="en-US" dirty="0"/>
              <a:t>collaborative opportunities in the classroom and encourage them in all aspects of the school community; </a:t>
            </a:r>
            <a:endParaRPr lang="en-US" dirty="0" smtClean="0"/>
          </a:p>
          <a:p>
            <a:r>
              <a:rPr lang="en-US" dirty="0" smtClean="0"/>
              <a:t>The course was interesting because we lived </a:t>
            </a:r>
            <a:r>
              <a:rPr lang="en-US" dirty="0"/>
              <a:t>a truly international team-building experience</a:t>
            </a:r>
            <a:r>
              <a:rPr lang="it-IT" dirty="0" smtClean="0"/>
              <a:t>.</a:t>
            </a:r>
            <a:endParaRPr lang="it-IT" dirty="0"/>
          </a:p>
        </p:txBody>
      </p:sp>
    </p:spTree>
    <p:custDataLst>
      <p:tags r:id="rId1"/>
    </p:custDataLst>
    <p:extLst>
      <p:ext uri="{BB962C8B-B14F-4D97-AF65-F5344CB8AC3E}">
        <p14:creationId xmlns:p14="http://schemas.microsoft.com/office/powerpoint/2010/main" val="3139834307"/>
      </p:ext>
    </p:extLst>
  </p:cSld>
  <p:clrMapOvr>
    <a:masterClrMapping/>
  </p:clrMapOvr>
  <mc:AlternateContent xmlns:mc="http://schemas.openxmlformats.org/markup-compatibility/2006" xmlns:p14="http://schemas.microsoft.com/office/powerpoint/2010/main">
    <mc:Choice Requires="p14">
      <p:transition spd="slow" p14:dur="2000" advTm="16896"/>
    </mc:Choice>
    <mc:Fallback xmlns="">
      <p:transition spd="slow" advTm="168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 </a:t>
            </a:r>
            <a:r>
              <a:rPr lang="it-IT" dirty="0" err="1" smtClean="0"/>
              <a:t>teacher</a:t>
            </a:r>
            <a:r>
              <a:rPr lang="it-IT" dirty="0" smtClean="0"/>
              <a:t> training </a:t>
            </a:r>
            <a:r>
              <a:rPr lang="it-IT" dirty="0" err="1" smtClean="0"/>
              <a:t>course</a:t>
            </a:r>
            <a:r>
              <a:rPr lang="it-IT" dirty="0" smtClean="0"/>
              <a:t> </a:t>
            </a:r>
            <a:endParaRPr lang="it-IT" dirty="0"/>
          </a:p>
        </p:txBody>
      </p:sp>
      <p:pic>
        <p:nvPicPr>
          <p:cNvPr id="5" name="Segnaposto immagine 4"/>
          <p:cNvPicPr>
            <a:picLocks noGrp="1" noChangeAspect="1"/>
          </p:cNvPicPr>
          <p:nvPr>
            <p:ph type="pic" idx="1"/>
          </p:nvPr>
        </p:nvPicPr>
        <p:blipFill>
          <a:blip r:embed="rId2">
            <a:extLst>
              <a:ext uri="{28A0092B-C50C-407E-A947-70E740481C1C}">
                <a14:useLocalDpi xmlns:a14="http://schemas.microsoft.com/office/drawing/2010/main" val="0"/>
              </a:ext>
            </a:extLst>
          </a:blip>
          <a:srcRect l="2817" r="2817"/>
          <a:stretch>
            <a:fillRect/>
          </a:stretch>
        </p:blipFill>
        <p:spPr/>
      </p:pic>
      <p:sp>
        <p:nvSpPr>
          <p:cNvPr id="4" name="Segnaposto testo 3"/>
          <p:cNvSpPr>
            <a:spLocks noGrp="1"/>
          </p:cNvSpPr>
          <p:nvPr>
            <p:ph type="body" sz="half" idx="2"/>
          </p:nvPr>
        </p:nvSpPr>
        <p:spPr/>
        <p:txBody>
          <a:bodyPr/>
          <a:lstStyle/>
          <a:p>
            <a:r>
              <a:rPr lang="it-IT" dirty="0" smtClean="0"/>
              <a:t>Aprile 2024 PRAGUE</a:t>
            </a:r>
            <a:endParaRPr lang="it-IT" dirty="0"/>
          </a:p>
          <a:p>
            <a:endParaRPr lang="it-IT" dirty="0"/>
          </a:p>
        </p:txBody>
      </p:sp>
      <p:sp>
        <p:nvSpPr>
          <p:cNvPr id="3" name="AutoShape 2" descr="Europass Teacher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p:cNvPicPr>
            <a:picLocks noChangeAspect="1"/>
          </p:cNvPicPr>
          <p:nvPr/>
        </p:nvPicPr>
        <p:blipFill>
          <a:blip r:embed="rId3"/>
          <a:stretch>
            <a:fillRect/>
          </a:stretch>
        </p:blipFill>
        <p:spPr>
          <a:xfrm>
            <a:off x="1977058" y="5162550"/>
            <a:ext cx="2857500" cy="552450"/>
          </a:xfrm>
          <a:prstGeom prst="rect">
            <a:avLst/>
          </a:prstGeom>
        </p:spPr>
      </p:pic>
    </p:spTree>
    <p:extLst>
      <p:ext uri="{BB962C8B-B14F-4D97-AF65-F5344CB8AC3E}">
        <p14:creationId xmlns:p14="http://schemas.microsoft.com/office/powerpoint/2010/main" val="269028108"/>
      </p:ext>
    </p:extLst>
  </p:cSld>
  <p:clrMapOvr>
    <a:masterClrMapping/>
  </p:clrMapOvr>
  <mc:AlternateContent xmlns:mc="http://schemas.openxmlformats.org/markup-compatibility/2006" xmlns:p14="http://schemas.microsoft.com/office/powerpoint/2010/main">
    <mc:Choice Requires="p14">
      <p:transition spd="slow" p14:dur="2000" advTm="5230"/>
    </mc:Choice>
    <mc:Fallback xmlns="">
      <p:transition spd="slow" advTm="523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What</a:t>
            </a:r>
            <a:r>
              <a:rPr lang="it-IT" dirty="0" smtClean="0"/>
              <a:t> are </a:t>
            </a:r>
            <a:r>
              <a:rPr lang="it-IT" dirty="0" err="1" smtClean="0"/>
              <a:t>we</a:t>
            </a:r>
            <a:r>
              <a:rPr lang="it-IT" dirty="0" smtClean="0"/>
              <a:t> </a:t>
            </a:r>
            <a:r>
              <a:rPr lang="it-IT" dirty="0" err="1" smtClean="0"/>
              <a:t>talking</a:t>
            </a:r>
            <a:r>
              <a:rPr lang="it-IT" dirty="0" smtClean="0"/>
              <a:t> </a:t>
            </a:r>
            <a:r>
              <a:rPr lang="it-IT" dirty="0" err="1" smtClean="0"/>
              <a:t>about</a:t>
            </a:r>
            <a:r>
              <a:rPr lang="it-IT" dirty="0" smtClean="0"/>
              <a:t>….</a:t>
            </a:r>
            <a:endParaRPr lang="it-IT" dirty="0"/>
          </a:p>
        </p:txBody>
      </p:sp>
      <p:sp>
        <p:nvSpPr>
          <p:cNvPr id="3" name="Segnaposto contenuto 2"/>
          <p:cNvSpPr>
            <a:spLocks noGrp="1"/>
          </p:cNvSpPr>
          <p:nvPr>
            <p:ph idx="1"/>
          </p:nvPr>
        </p:nvSpPr>
        <p:spPr/>
        <p:txBody>
          <a:bodyPr>
            <a:normAutofit/>
          </a:bodyPr>
          <a:lstStyle/>
          <a:p>
            <a:r>
              <a:rPr lang="en-US" dirty="0" smtClean="0"/>
              <a:t>The </a:t>
            </a:r>
            <a:r>
              <a:rPr lang="en-US" dirty="0"/>
              <a:t>key competencies for 21st-century learners, the ”Four Cs” (Creativity, Critical Thinking, Communication, and Collaboration) are often embraced in theory yet stump educators in practice</a:t>
            </a:r>
            <a:r>
              <a:rPr lang="en-US" dirty="0" smtClean="0"/>
              <a:t>.</a:t>
            </a:r>
          </a:p>
          <a:p>
            <a:r>
              <a:rPr lang="en-US" dirty="0"/>
              <a:t>Creativity and Critical Thinking represent inseparable attitudes and abilities for innovation which, contrary to popular belief, can be learned, taught, and implemented in any </a:t>
            </a:r>
            <a:r>
              <a:rPr lang="en-US" dirty="0" smtClean="0"/>
              <a:t>classroom</a:t>
            </a:r>
          </a:p>
          <a:p>
            <a:r>
              <a:rPr lang="en-US" dirty="0"/>
              <a:t>Communication and Collaboration are fundamental life skills that students can draw from in their everyday experiences at school and shape their ability to live, connect with others, and work well in the future</a:t>
            </a:r>
            <a:r>
              <a:rPr lang="it-IT" dirty="0" smtClean="0"/>
              <a:t>. </a:t>
            </a:r>
            <a:endParaRPr lang="it-IT" dirty="0"/>
          </a:p>
          <a:p>
            <a:endParaRPr lang="it-IT" dirty="0"/>
          </a:p>
        </p:txBody>
      </p:sp>
    </p:spTree>
    <p:custDataLst>
      <p:tags r:id="rId1"/>
    </p:custDataLst>
    <p:extLst>
      <p:ext uri="{BB962C8B-B14F-4D97-AF65-F5344CB8AC3E}">
        <p14:creationId xmlns:p14="http://schemas.microsoft.com/office/powerpoint/2010/main" val="2096782879"/>
      </p:ext>
    </p:extLst>
  </p:cSld>
  <p:clrMapOvr>
    <a:masterClrMapping/>
  </p:clrMapOvr>
  <mc:AlternateContent xmlns:mc="http://schemas.openxmlformats.org/markup-compatibility/2006" xmlns:p14="http://schemas.microsoft.com/office/powerpoint/2010/main">
    <mc:Choice Requires="p14">
      <p:transition p14:dur="0" advTm="9685"/>
    </mc:Choice>
    <mc:Fallback xmlns="">
      <p:transition advTm="96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t>WHO WE WERE</a:t>
            </a:r>
            <a:endParaRPr lang="it-IT" dirty="0"/>
          </a:p>
        </p:txBody>
      </p:sp>
      <p:sp>
        <p:nvSpPr>
          <p:cNvPr id="6" name="Segnaposto testo 5"/>
          <p:cNvSpPr>
            <a:spLocks noGrp="1"/>
          </p:cNvSpPr>
          <p:nvPr>
            <p:ph type="body" idx="1"/>
          </p:nvPr>
        </p:nvSpPr>
        <p:spPr/>
        <p:txBody>
          <a:bodyPr/>
          <a:lstStyle/>
          <a:p>
            <a:r>
              <a:rPr lang="it-IT" dirty="0" smtClean="0"/>
              <a:t>The trainers </a:t>
            </a:r>
            <a:endParaRPr lang="it-IT" dirty="0"/>
          </a:p>
        </p:txBody>
      </p:sp>
      <p:sp>
        <p:nvSpPr>
          <p:cNvPr id="10" name="Segnaposto testo 9"/>
          <p:cNvSpPr>
            <a:spLocks noGrp="1"/>
          </p:cNvSpPr>
          <p:nvPr>
            <p:ph type="body" sz="half" idx="18"/>
          </p:nvPr>
        </p:nvSpPr>
        <p:spPr/>
        <p:txBody>
          <a:bodyPr>
            <a:normAutofit lnSpcReduction="10000"/>
          </a:bodyPr>
          <a:lstStyle/>
          <a:p>
            <a:r>
              <a:rPr lang="en-GB" dirty="0" smtClean="0"/>
              <a:t>The course lasted 5 days and was completely in English. Our trainers came from the USA and from Russia.</a:t>
            </a:r>
            <a:endParaRPr lang="en-GB" dirty="0"/>
          </a:p>
        </p:txBody>
      </p:sp>
      <p:sp>
        <p:nvSpPr>
          <p:cNvPr id="7" name="Segnaposto testo 6"/>
          <p:cNvSpPr>
            <a:spLocks noGrp="1"/>
          </p:cNvSpPr>
          <p:nvPr>
            <p:ph type="body" sz="quarter" idx="3"/>
          </p:nvPr>
        </p:nvSpPr>
        <p:spPr/>
        <p:txBody>
          <a:bodyPr/>
          <a:lstStyle/>
          <a:p>
            <a:r>
              <a:rPr lang="it-IT" sz="1400" dirty="0" smtClean="0"/>
              <a:t>Presentation of </a:t>
            </a:r>
            <a:r>
              <a:rPr lang="it-IT" sz="1400" dirty="0" err="1" smtClean="0"/>
              <a:t>our</a:t>
            </a:r>
            <a:r>
              <a:rPr lang="it-IT" sz="1400" dirty="0" smtClean="0"/>
              <a:t> </a:t>
            </a:r>
            <a:r>
              <a:rPr lang="it-IT" sz="1400" dirty="0" err="1" smtClean="0"/>
              <a:t>school</a:t>
            </a:r>
            <a:r>
              <a:rPr lang="it-IT" sz="1400" dirty="0" smtClean="0"/>
              <a:t> IPSSEOA – Soverato - </a:t>
            </a:r>
            <a:r>
              <a:rPr lang="it-IT" sz="1400" dirty="0" err="1" smtClean="0"/>
              <a:t>Italy</a:t>
            </a:r>
            <a:endParaRPr lang="it-IT" sz="1400" dirty="0"/>
          </a:p>
        </p:txBody>
      </p:sp>
      <p:pic>
        <p:nvPicPr>
          <p:cNvPr id="20" name="Segnaposto immagine 19"/>
          <p:cNvPicPr>
            <a:picLocks noGrp="1" noChangeAspect="1"/>
          </p:cNvPicPr>
          <p:nvPr>
            <p:ph type="pic" idx="21"/>
          </p:nvPr>
        </p:nvPicPr>
        <p:blipFill>
          <a:blip r:embed="rId3">
            <a:extLst>
              <a:ext uri="{28A0092B-C50C-407E-A947-70E740481C1C}">
                <a14:useLocalDpi xmlns:a14="http://schemas.microsoft.com/office/drawing/2010/main" val="0"/>
              </a:ext>
            </a:extLst>
          </a:blip>
          <a:srcRect t="33357" b="33357"/>
          <a:stretch>
            <a:fillRect/>
          </a:stretch>
        </p:blipFill>
        <p:spPr/>
      </p:pic>
      <p:sp>
        <p:nvSpPr>
          <p:cNvPr id="11" name="Segnaposto testo 10"/>
          <p:cNvSpPr>
            <a:spLocks noGrp="1"/>
          </p:cNvSpPr>
          <p:nvPr>
            <p:ph type="body" sz="half" idx="19"/>
          </p:nvPr>
        </p:nvSpPr>
        <p:spPr/>
        <p:txBody>
          <a:bodyPr>
            <a:normAutofit lnSpcReduction="10000"/>
          </a:bodyPr>
          <a:lstStyle/>
          <a:p>
            <a:r>
              <a:rPr lang="en-GB" dirty="0" smtClean="0"/>
              <a:t>We were 9 teachers coming from 4 different countries: Germany, Italy, Greece and Hungary.</a:t>
            </a:r>
            <a:endParaRPr lang="en-GB" dirty="0"/>
          </a:p>
        </p:txBody>
      </p:sp>
      <p:sp>
        <p:nvSpPr>
          <p:cNvPr id="8" name="Segnaposto testo 7"/>
          <p:cNvSpPr>
            <a:spLocks noGrp="1"/>
          </p:cNvSpPr>
          <p:nvPr>
            <p:ph type="body" sz="quarter" idx="13"/>
          </p:nvPr>
        </p:nvSpPr>
        <p:spPr/>
        <p:txBody>
          <a:bodyPr/>
          <a:lstStyle/>
          <a:p>
            <a:r>
              <a:rPr lang="it-IT" dirty="0" err="1" smtClean="0"/>
              <a:t>sightseeing</a:t>
            </a:r>
            <a:endParaRPr lang="it-IT" dirty="0"/>
          </a:p>
        </p:txBody>
      </p:sp>
      <p:pic>
        <p:nvPicPr>
          <p:cNvPr id="21" name="Segnaposto immagine 20"/>
          <p:cNvPicPr>
            <a:picLocks noGrp="1" noChangeAspect="1"/>
          </p:cNvPicPr>
          <p:nvPr>
            <p:ph type="pic" idx="22"/>
          </p:nvPr>
        </p:nvPicPr>
        <p:blipFill>
          <a:blip r:embed="rId4">
            <a:extLst>
              <a:ext uri="{28A0092B-C50C-407E-A947-70E740481C1C}">
                <a14:useLocalDpi xmlns:a14="http://schemas.microsoft.com/office/drawing/2010/main" val="0"/>
              </a:ext>
            </a:extLst>
          </a:blip>
          <a:srcRect t="27810" b="27810"/>
          <a:stretch>
            <a:fillRect/>
          </a:stretch>
        </p:blipFill>
        <p:spPr/>
      </p:pic>
      <p:sp>
        <p:nvSpPr>
          <p:cNvPr id="12" name="Segnaposto testo 11"/>
          <p:cNvSpPr>
            <a:spLocks noGrp="1"/>
          </p:cNvSpPr>
          <p:nvPr>
            <p:ph type="body" sz="half" idx="20"/>
          </p:nvPr>
        </p:nvSpPr>
        <p:spPr/>
        <p:txBody>
          <a:bodyPr>
            <a:normAutofit/>
          </a:bodyPr>
          <a:lstStyle/>
          <a:p>
            <a:r>
              <a:rPr lang="en-GB" dirty="0" smtClean="0"/>
              <a:t>Of course we a lovely guided tour in this splendid Czech city</a:t>
            </a:r>
            <a:endParaRPr lang="en-GB" dirty="0"/>
          </a:p>
        </p:txBody>
      </p:sp>
      <p:pic>
        <p:nvPicPr>
          <p:cNvPr id="19" name="Segnaposto immagine 18"/>
          <p:cNvPicPr>
            <a:picLocks noGrp="1" noChangeAspect="1"/>
          </p:cNvPicPr>
          <p:nvPr>
            <p:ph type="pic" idx="15"/>
          </p:nvPr>
        </p:nvPicPr>
        <p:blipFill>
          <a:blip r:embed="rId5">
            <a:extLst>
              <a:ext uri="{28A0092B-C50C-407E-A947-70E740481C1C}">
                <a14:useLocalDpi xmlns:a14="http://schemas.microsoft.com/office/drawing/2010/main" val="0"/>
              </a:ext>
            </a:extLst>
          </a:blip>
          <a:srcRect t="2549" b="2549"/>
          <a:stretch>
            <a:fillRect/>
          </a:stretch>
        </p:blipFill>
        <p:spPr/>
      </p:pic>
    </p:spTree>
    <p:custDataLst>
      <p:tags r:id="rId1"/>
    </p:custDataLst>
    <p:extLst>
      <p:ext uri="{BB962C8B-B14F-4D97-AF65-F5344CB8AC3E}">
        <p14:creationId xmlns:p14="http://schemas.microsoft.com/office/powerpoint/2010/main" val="3097136629"/>
      </p:ext>
    </p:extLst>
  </p:cSld>
  <p:clrMapOvr>
    <a:masterClrMapping/>
  </p:clrMapOvr>
  <mc:AlternateContent xmlns:mc="http://schemas.openxmlformats.org/markup-compatibility/2006" xmlns:p14="http://schemas.microsoft.com/office/powerpoint/2010/main">
    <mc:Choice Requires="p14">
      <p:transition spd="slow" p14:dur="2000" advTm="7088"/>
    </mc:Choice>
    <mc:Fallback xmlns="">
      <p:transition spd="slow" advTm="70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Classroom</a:t>
            </a:r>
            <a:r>
              <a:rPr lang="it-IT" dirty="0" smtClean="0"/>
              <a:t> </a:t>
            </a:r>
            <a:r>
              <a:rPr lang="it-IT" dirty="0" err="1" smtClean="0"/>
              <a:t>Activities</a:t>
            </a:r>
            <a:r>
              <a:rPr lang="it-IT" dirty="0" smtClean="0"/>
              <a:t> </a:t>
            </a:r>
            <a:endParaRPr lang="it-IT" dirty="0"/>
          </a:p>
        </p:txBody>
      </p:sp>
      <p:sp>
        <p:nvSpPr>
          <p:cNvPr id="3" name="Segnaposto testo 2"/>
          <p:cNvSpPr>
            <a:spLocks noGrp="1"/>
          </p:cNvSpPr>
          <p:nvPr>
            <p:ph type="body" idx="1"/>
          </p:nvPr>
        </p:nvSpPr>
        <p:spPr>
          <a:xfrm>
            <a:off x="1154954" y="4244713"/>
            <a:ext cx="3050438" cy="576262"/>
          </a:xfrm>
        </p:spPr>
        <p:txBody>
          <a:bodyPr/>
          <a:lstStyle/>
          <a:p>
            <a:r>
              <a:rPr lang="it-IT" dirty="0" smtClean="0"/>
              <a:t>Team building</a:t>
            </a:r>
            <a:endParaRPr lang="it-IT" dirty="0"/>
          </a:p>
        </p:txBody>
      </p:sp>
      <p:pic>
        <p:nvPicPr>
          <p:cNvPr id="12" name="Segnaposto immagine 11"/>
          <p:cNvPicPr>
            <a:picLocks noGrp="1" noChangeAspect="1"/>
          </p:cNvPicPr>
          <p:nvPr>
            <p:ph type="pic" idx="15"/>
          </p:nvPr>
        </p:nvPicPr>
        <p:blipFill>
          <a:blip r:embed="rId3">
            <a:extLst>
              <a:ext uri="{28A0092B-C50C-407E-A947-70E740481C1C}">
                <a14:useLocalDpi xmlns:a14="http://schemas.microsoft.com/office/drawing/2010/main" val="0"/>
              </a:ext>
            </a:extLst>
          </a:blip>
          <a:srcRect t="10551" b="10551"/>
          <a:stretch>
            <a:fillRect/>
          </a:stretch>
        </p:blipFill>
        <p:spPr/>
      </p:pic>
      <p:sp>
        <p:nvSpPr>
          <p:cNvPr id="5" name="Segnaposto testo 4"/>
          <p:cNvSpPr>
            <a:spLocks noGrp="1"/>
          </p:cNvSpPr>
          <p:nvPr>
            <p:ph type="body" sz="half" idx="18"/>
          </p:nvPr>
        </p:nvSpPr>
        <p:spPr>
          <a:xfrm>
            <a:off x="1154954" y="5085139"/>
            <a:ext cx="3050438" cy="917952"/>
          </a:xfrm>
        </p:spPr>
        <p:txBody>
          <a:bodyPr/>
          <a:lstStyle/>
          <a:p>
            <a:r>
              <a:rPr lang="en-US" dirty="0" smtClean="0"/>
              <a:t>There were various activities focusing on problem-solving, in a true learn-by-doing environment</a:t>
            </a:r>
            <a:endParaRPr lang="en-US" dirty="0"/>
          </a:p>
        </p:txBody>
      </p:sp>
      <p:sp>
        <p:nvSpPr>
          <p:cNvPr id="6" name="Segnaposto testo 5"/>
          <p:cNvSpPr>
            <a:spLocks noGrp="1"/>
          </p:cNvSpPr>
          <p:nvPr>
            <p:ph type="body" sz="quarter" idx="3"/>
          </p:nvPr>
        </p:nvSpPr>
        <p:spPr/>
        <p:txBody>
          <a:bodyPr/>
          <a:lstStyle/>
          <a:p>
            <a:r>
              <a:rPr lang="it-IT" dirty="0" smtClean="0"/>
              <a:t>Group work</a:t>
            </a:r>
            <a:endParaRPr lang="it-IT" dirty="0"/>
          </a:p>
        </p:txBody>
      </p:sp>
      <p:pic>
        <p:nvPicPr>
          <p:cNvPr id="13" name="Segnaposto immagine 12"/>
          <p:cNvPicPr>
            <a:picLocks noGrp="1" noChangeAspect="1"/>
          </p:cNvPicPr>
          <p:nvPr>
            <p:ph type="pic" idx="21"/>
          </p:nvPr>
        </p:nvPicPr>
        <p:blipFill>
          <a:blip r:embed="rId4">
            <a:extLst>
              <a:ext uri="{28A0092B-C50C-407E-A947-70E740481C1C}">
                <a14:useLocalDpi xmlns:a14="http://schemas.microsoft.com/office/drawing/2010/main" val="0"/>
              </a:ext>
            </a:extLst>
          </a:blip>
          <a:srcRect t="10551" b="10551"/>
          <a:stretch>
            <a:fillRect/>
          </a:stretch>
        </p:blipFill>
        <p:spPr/>
      </p:pic>
      <p:sp>
        <p:nvSpPr>
          <p:cNvPr id="8" name="Segnaposto testo 7"/>
          <p:cNvSpPr>
            <a:spLocks noGrp="1"/>
          </p:cNvSpPr>
          <p:nvPr>
            <p:ph type="body" sz="half" idx="19"/>
          </p:nvPr>
        </p:nvSpPr>
        <p:spPr/>
        <p:txBody>
          <a:bodyPr>
            <a:normAutofit/>
          </a:bodyPr>
          <a:lstStyle/>
          <a:p>
            <a:r>
              <a:rPr lang="en-GB" dirty="0" smtClean="0"/>
              <a:t>We did a lot of group work concentrating on communication</a:t>
            </a:r>
            <a:r>
              <a:rPr lang="it-IT" dirty="0" smtClean="0"/>
              <a:t>. </a:t>
            </a:r>
            <a:endParaRPr lang="it-IT" dirty="0"/>
          </a:p>
        </p:txBody>
      </p:sp>
      <p:sp>
        <p:nvSpPr>
          <p:cNvPr id="9" name="Segnaposto testo 8"/>
          <p:cNvSpPr>
            <a:spLocks noGrp="1"/>
          </p:cNvSpPr>
          <p:nvPr>
            <p:ph type="body" sz="quarter" idx="13"/>
          </p:nvPr>
        </p:nvSpPr>
        <p:spPr/>
        <p:txBody>
          <a:bodyPr/>
          <a:lstStyle/>
          <a:p>
            <a:r>
              <a:rPr lang="it-IT" dirty="0" err="1" smtClean="0"/>
              <a:t>Challenges</a:t>
            </a:r>
            <a:endParaRPr lang="it-IT" dirty="0"/>
          </a:p>
        </p:txBody>
      </p:sp>
      <p:pic>
        <p:nvPicPr>
          <p:cNvPr id="14" name="Segnaposto immagine 13"/>
          <p:cNvPicPr>
            <a:picLocks noGrp="1" noChangeAspect="1"/>
          </p:cNvPicPr>
          <p:nvPr>
            <p:ph type="pic" idx="22"/>
          </p:nvPr>
        </p:nvPicPr>
        <p:blipFill>
          <a:blip r:embed="rId5">
            <a:extLst>
              <a:ext uri="{28A0092B-C50C-407E-A947-70E740481C1C}">
                <a14:useLocalDpi xmlns:a14="http://schemas.microsoft.com/office/drawing/2010/main" val="0"/>
              </a:ext>
            </a:extLst>
          </a:blip>
          <a:srcRect t="27810" b="27810"/>
          <a:stretch>
            <a:fillRect/>
          </a:stretch>
        </p:blipFill>
        <p:spPr/>
      </p:pic>
      <p:sp>
        <p:nvSpPr>
          <p:cNvPr id="11" name="Segnaposto testo 10"/>
          <p:cNvSpPr>
            <a:spLocks noGrp="1"/>
          </p:cNvSpPr>
          <p:nvPr>
            <p:ph type="body" sz="half" idx="20"/>
          </p:nvPr>
        </p:nvSpPr>
        <p:spPr/>
        <p:txBody>
          <a:bodyPr>
            <a:normAutofit lnSpcReduction="10000"/>
          </a:bodyPr>
          <a:lstStyle/>
          <a:p>
            <a:r>
              <a:rPr lang="en-GB" dirty="0" smtClean="0"/>
              <a:t>Every day there were new challenges, new methodologies and new discussions on how to teach and implement the 4 C’s.</a:t>
            </a:r>
            <a:endParaRPr lang="en-GB" dirty="0"/>
          </a:p>
        </p:txBody>
      </p:sp>
    </p:spTree>
    <p:custDataLst>
      <p:tags r:id="rId1"/>
    </p:custDataLst>
    <p:extLst>
      <p:ext uri="{BB962C8B-B14F-4D97-AF65-F5344CB8AC3E}">
        <p14:creationId xmlns:p14="http://schemas.microsoft.com/office/powerpoint/2010/main" val="1887272339"/>
      </p:ext>
    </p:extLst>
  </p:cSld>
  <p:clrMapOvr>
    <a:masterClrMapping/>
  </p:clrMapOvr>
  <mc:AlternateContent xmlns:mc="http://schemas.openxmlformats.org/markup-compatibility/2006" xmlns:p14="http://schemas.microsoft.com/office/powerpoint/2010/main">
    <mc:Choice Requires="p14">
      <p:transition spd="slow" p14:dur="2000" advTm="16224"/>
    </mc:Choice>
    <mc:Fallback xmlns="">
      <p:transition spd="slow" advTm="16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Outdoor </a:t>
            </a:r>
            <a:r>
              <a:rPr lang="it-IT" dirty="0" err="1" smtClean="0"/>
              <a:t>activities</a:t>
            </a:r>
            <a:r>
              <a:rPr lang="it-IT" dirty="0" smtClean="0"/>
              <a:t> </a:t>
            </a:r>
            <a:endParaRPr lang="it-IT" dirty="0"/>
          </a:p>
        </p:txBody>
      </p:sp>
      <p:sp>
        <p:nvSpPr>
          <p:cNvPr id="3" name="Segnaposto testo 2"/>
          <p:cNvSpPr>
            <a:spLocks noGrp="1"/>
          </p:cNvSpPr>
          <p:nvPr>
            <p:ph type="body" idx="1"/>
          </p:nvPr>
        </p:nvSpPr>
        <p:spPr/>
        <p:txBody>
          <a:bodyPr/>
          <a:lstStyle/>
          <a:p>
            <a:r>
              <a:rPr lang="it-IT" dirty="0" err="1" smtClean="0"/>
              <a:t>Communication</a:t>
            </a:r>
            <a:endParaRPr lang="it-IT" dirty="0"/>
          </a:p>
        </p:txBody>
      </p:sp>
      <p:pic>
        <p:nvPicPr>
          <p:cNvPr id="12" name="Segnaposto immagine 11"/>
          <p:cNvPicPr>
            <a:picLocks noGrp="1" noChangeAspect="1"/>
          </p:cNvPicPr>
          <p:nvPr>
            <p:ph type="pic" idx="15"/>
          </p:nvPr>
        </p:nvPicPr>
        <p:blipFill>
          <a:blip r:embed="rId3">
            <a:extLst>
              <a:ext uri="{28A0092B-C50C-407E-A947-70E740481C1C}">
                <a14:useLocalDpi xmlns:a14="http://schemas.microsoft.com/office/drawing/2010/main" val="0"/>
              </a:ext>
            </a:extLst>
          </a:blip>
          <a:srcRect t="27810" b="27810"/>
          <a:stretch>
            <a:fillRect/>
          </a:stretch>
        </p:blipFill>
        <p:spPr/>
      </p:pic>
      <p:sp>
        <p:nvSpPr>
          <p:cNvPr id="5" name="Segnaposto testo 4"/>
          <p:cNvSpPr>
            <a:spLocks noGrp="1"/>
          </p:cNvSpPr>
          <p:nvPr>
            <p:ph type="body" sz="half" idx="18"/>
          </p:nvPr>
        </p:nvSpPr>
        <p:spPr/>
        <p:txBody>
          <a:bodyPr>
            <a:normAutofit fontScale="70000" lnSpcReduction="20000"/>
          </a:bodyPr>
          <a:lstStyle/>
          <a:p>
            <a:r>
              <a:rPr lang="en-US" dirty="0"/>
              <a:t>Lesson and discussion regarding kinds of </a:t>
            </a:r>
            <a:r>
              <a:rPr lang="en-US" dirty="0" smtClean="0"/>
              <a:t>communication, verbal</a:t>
            </a:r>
            <a:r>
              <a:rPr lang="en-US" dirty="0"/>
              <a:t>, written, non-verbal, digital</a:t>
            </a:r>
            <a:r>
              <a:rPr lang="en-US" dirty="0" smtClean="0"/>
              <a:t>, and artistic.; </a:t>
            </a:r>
            <a:r>
              <a:rPr lang="en-US" dirty="0"/>
              <a:t>How to create and promote channels of communication and listening through collaborative work and social and emotional intelligence-building activities.</a:t>
            </a:r>
            <a:endParaRPr lang="it-IT" dirty="0"/>
          </a:p>
        </p:txBody>
      </p:sp>
      <p:sp>
        <p:nvSpPr>
          <p:cNvPr id="6" name="Segnaposto testo 5"/>
          <p:cNvSpPr>
            <a:spLocks noGrp="1"/>
          </p:cNvSpPr>
          <p:nvPr>
            <p:ph type="body" sz="quarter" idx="3"/>
          </p:nvPr>
        </p:nvSpPr>
        <p:spPr/>
        <p:txBody>
          <a:bodyPr/>
          <a:lstStyle/>
          <a:p>
            <a:r>
              <a:rPr lang="it-IT" dirty="0" smtClean="0"/>
              <a:t>Trust building</a:t>
            </a:r>
            <a:endParaRPr lang="it-IT" dirty="0"/>
          </a:p>
        </p:txBody>
      </p:sp>
      <p:pic>
        <p:nvPicPr>
          <p:cNvPr id="13" name="Segnaposto immagine 12"/>
          <p:cNvPicPr>
            <a:picLocks noGrp="1" noChangeAspect="1"/>
          </p:cNvPicPr>
          <p:nvPr>
            <p:ph type="pic" idx="21"/>
          </p:nvPr>
        </p:nvPicPr>
        <p:blipFill>
          <a:blip r:embed="rId4">
            <a:extLst>
              <a:ext uri="{28A0092B-C50C-407E-A947-70E740481C1C}">
                <a14:useLocalDpi xmlns:a14="http://schemas.microsoft.com/office/drawing/2010/main" val="0"/>
              </a:ext>
            </a:extLst>
          </a:blip>
          <a:srcRect t="27810" b="27810"/>
          <a:stretch>
            <a:fillRect/>
          </a:stretch>
        </p:blipFill>
        <p:spPr/>
      </p:pic>
      <p:sp>
        <p:nvSpPr>
          <p:cNvPr id="8" name="Segnaposto testo 7"/>
          <p:cNvSpPr>
            <a:spLocks noGrp="1"/>
          </p:cNvSpPr>
          <p:nvPr>
            <p:ph type="body" sz="half" idx="19"/>
          </p:nvPr>
        </p:nvSpPr>
        <p:spPr/>
        <p:txBody>
          <a:bodyPr>
            <a:noAutofit/>
          </a:bodyPr>
          <a:lstStyle/>
          <a:p>
            <a:r>
              <a:rPr lang="en-GB" sz="1050" dirty="0" smtClean="0"/>
              <a:t>Learning different ways of trust building inside a class. Simulations of good communication, and group activities to generate new ideas about collaboration, creativity, and critical thinking</a:t>
            </a:r>
            <a:endParaRPr lang="en-GB" sz="1050" dirty="0"/>
          </a:p>
        </p:txBody>
      </p:sp>
      <p:sp>
        <p:nvSpPr>
          <p:cNvPr id="9" name="Segnaposto testo 8"/>
          <p:cNvSpPr>
            <a:spLocks noGrp="1"/>
          </p:cNvSpPr>
          <p:nvPr>
            <p:ph type="body" sz="quarter" idx="13"/>
          </p:nvPr>
        </p:nvSpPr>
        <p:spPr/>
        <p:txBody>
          <a:bodyPr/>
          <a:lstStyle/>
          <a:p>
            <a:r>
              <a:rPr lang="it-IT" dirty="0" err="1" smtClean="0"/>
              <a:t>Problem</a:t>
            </a:r>
            <a:r>
              <a:rPr lang="it-IT" dirty="0" smtClean="0"/>
              <a:t> </a:t>
            </a:r>
            <a:r>
              <a:rPr lang="it-IT" dirty="0" err="1" smtClean="0"/>
              <a:t>solving</a:t>
            </a:r>
            <a:endParaRPr lang="it-IT" dirty="0"/>
          </a:p>
        </p:txBody>
      </p:sp>
      <p:pic>
        <p:nvPicPr>
          <p:cNvPr id="14" name="Segnaposto immagine 13"/>
          <p:cNvPicPr>
            <a:picLocks noGrp="1" noChangeAspect="1"/>
          </p:cNvPicPr>
          <p:nvPr>
            <p:ph type="pic" idx="22"/>
          </p:nvPr>
        </p:nvPicPr>
        <p:blipFill>
          <a:blip r:embed="rId5">
            <a:extLst>
              <a:ext uri="{28A0092B-C50C-407E-A947-70E740481C1C}">
                <a14:useLocalDpi xmlns:a14="http://schemas.microsoft.com/office/drawing/2010/main" val="0"/>
              </a:ext>
            </a:extLst>
          </a:blip>
          <a:srcRect t="27810" b="27810"/>
          <a:stretch>
            <a:fillRect/>
          </a:stretch>
        </p:blipFill>
        <p:spPr/>
      </p:pic>
      <p:sp>
        <p:nvSpPr>
          <p:cNvPr id="11" name="Segnaposto testo 10"/>
          <p:cNvSpPr>
            <a:spLocks noGrp="1"/>
          </p:cNvSpPr>
          <p:nvPr>
            <p:ph type="body" sz="half" idx="20"/>
          </p:nvPr>
        </p:nvSpPr>
        <p:spPr/>
        <p:txBody>
          <a:bodyPr>
            <a:normAutofit lnSpcReduction="10000"/>
          </a:bodyPr>
          <a:lstStyle/>
          <a:p>
            <a:r>
              <a:rPr lang="en-CA" dirty="0" smtClean="0"/>
              <a:t>It was difficult to solve problems when you are dealing with different languages and professional backgrounds</a:t>
            </a:r>
            <a:endParaRPr lang="en-CA" dirty="0"/>
          </a:p>
        </p:txBody>
      </p:sp>
    </p:spTree>
    <p:custDataLst>
      <p:tags r:id="rId1"/>
    </p:custDataLst>
    <p:extLst>
      <p:ext uri="{BB962C8B-B14F-4D97-AF65-F5344CB8AC3E}">
        <p14:creationId xmlns:p14="http://schemas.microsoft.com/office/powerpoint/2010/main" val="884750241"/>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Learn</a:t>
            </a:r>
            <a:r>
              <a:rPr lang="it-IT" dirty="0" smtClean="0"/>
              <a:t> </a:t>
            </a:r>
            <a:r>
              <a:rPr lang="it-IT" dirty="0" err="1" smtClean="0"/>
              <a:t>how</a:t>
            </a:r>
            <a:r>
              <a:rPr lang="it-IT" dirty="0" smtClean="0"/>
              <a:t> to </a:t>
            </a:r>
            <a:r>
              <a:rPr lang="it-IT" dirty="0" err="1" smtClean="0"/>
              <a:t>teach</a:t>
            </a:r>
            <a:r>
              <a:rPr lang="it-IT" dirty="0" smtClean="0"/>
              <a:t> </a:t>
            </a:r>
            <a:r>
              <a:rPr lang="it-IT" dirty="0" err="1" smtClean="0"/>
              <a:t>creativity</a:t>
            </a:r>
            <a:r>
              <a:rPr lang="it-IT" dirty="0" smtClean="0"/>
              <a:t> and </a:t>
            </a:r>
            <a:r>
              <a:rPr lang="it-IT" dirty="0" err="1" smtClean="0"/>
              <a:t>critical</a:t>
            </a:r>
            <a:r>
              <a:rPr lang="it-IT" dirty="0" smtClean="0"/>
              <a:t> </a:t>
            </a:r>
            <a:r>
              <a:rPr lang="it-IT" dirty="0" err="1" smtClean="0"/>
              <a:t>thinking</a:t>
            </a:r>
            <a:endParaRPr lang="it-IT" dirty="0"/>
          </a:p>
        </p:txBody>
      </p:sp>
      <p:sp>
        <p:nvSpPr>
          <p:cNvPr id="3" name="Segnaposto testo 2"/>
          <p:cNvSpPr>
            <a:spLocks noGrp="1"/>
          </p:cNvSpPr>
          <p:nvPr>
            <p:ph type="body" idx="1"/>
          </p:nvPr>
        </p:nvSpPr>
        <p:spPr/>
        <p:txBody>
          <a:bodyPr/>
          <a:lstStyle/>
          <a:p>
            <a:r>
              <a:rPr lang="it-IT" dirty="0" err="1" smtClean="0"/>
              <a:t>Italian</a:t>
            </a:r>
            <a:r>
              <a:rPr lang="it-IT" dirty="0" smtClean="0"/>
              <a:t> </a:t>
            </a:r>
            <a:r>
              <a:rPr lang="it-IT" dirty="0" err="1" smtClean="0"/>
              <a:t>creativity</a:t>
            </a:r>
            <a:endParaRPr lang="it-IT" dirty="0"/>
          </a:p>
        </p:txBody>
      </p:sp>
      <p:pic>
        <p:nvPicPr>
          <p:cNvPr id="12" name="Segnaposto immagine 11"/>
          <p:cNvPicPr>
            <a:picLocks noGrp="1" noChangeAspect="1"/>
          </p:cNvPicPr>
          <p:nvPr>
            <p:ph type="pic" idx="15"/>
          </p:nvPr>
        </p:nvPicPr>
        <p:blipFill>
          <a:blip r:embed="rId3">
            <a:extLst>
              <a:ext uri="{28A0092B-C50C-407E-A947-70E740481C1C}">
                <a14:useLocalDpi xmlns:a14="http://schemas.microsoft.com/office/drawing/2010/main" val="0"/>
              </a:ext>
            </a:extLst>
          </a:blip>
          <a:srcRect t="10551" b="10551"/>
          <a:stretch>
            <a:fillRect/>
          </a:stretch>
        </p:blipFill>
        <p:spPr/>
      </p:pic>
      <p:sp>
        <p:nvSpPr>
          <p:cNvPr id="5" name="Segnaposto testo 4"/>
          <p:cNvSpPr>
            <a:spLocks noGrp="1"/>
          </p:cNvSpPr>
          <p:nvPr>
            <p:ph type="body" sz="half" idx="18"/>
          </p:nvPr>
        </p:nvSpPr>
        <p:spPr/>
        <p:txBody>
          <a:bodyPr>
            <a:normAutofit fontScale="92500" lnSpcReduction="20000"/>
          </a:bodyPr>
          <a:lstStyle/>
          <a:p>
            <a:r>
              <a:rPr lang="en-GB" dirty="0" smtClean="0"/>
              <a:t>Summarise what you have learnt through images, ; </a:t>
            </a:r>
          </a:p>
          <a:p>
            <a:r>
              <a:rPr lang="en-GB" dirty="0" smtClean="0"/>
              <a:t>Not forgetting the pitfalls to avoid when implementing the 4Cs.</a:t>
            </a:r>
          </a:p>
          <a:p>
            <a:endParaRPr lang="it-IT" dirty="0"/>
          </a:p>
        </p:txBody>
      </p:sp>
      <p:sp>
        <p:nvSpPr>
          <p:cNvPr id="6" name="Segnaposto testo 5"/>
          <p:cNvSpPr>
            <a:spLocks noGrp="1"/>
          </p:cNvSpPr>
          <p:nvPr>
            <p:ph type="body" sz="quarter" idx="3"/>
          </p:nvPr>
        </p:nvSpPr>
        <p:spPr>
          <a:xfrm>
            <a:off x="4570172" y="4532844"/>
            <a:ext cx="3050438" cy="576263"/>
          </a:xfrm>
        </p:spPr>
        <p:txBody>
          <a:bodyPr/>
          <a:lstStyle/>
          <a:p>
            <a:r>
              <a:rPr lang="it-IT" dirty="0" err="1" smtClean="0"/>
              <a:t>Greek</a:t>
            </a:r>
            <a:r>
              <a:rPr lang="it-IT" dirty="0" smtClean="0"/>
              <a:t> </a:t>
            </a:r>
            <a:r>
              <a:rPr lang="it-IT" dirty="0" err="1" smtClean="0"/>
              <a:t>Creativity</a:t>
            </a:r>
            <a:endParaRPr lang="it-IT" dirty="0"/>
          </a:p>
        </p:txBody>
      </p:sp>
      <p:pic>
        <p:nvPicPr>
          <p:cNvPr id="13" name="Segnaposto immagine 12"/>
          <p:cNvPicPr>
            <a:picLocks noGrp="1" noChangeAspect="1"/>
          </p:cNvPicPr>
          <p:nvPr>
            <p:ph type="pic" idx="21"/>
          </p:nvPr>
        </p:nvPicPr>
        <p:blipFill>
          <a:blip r:embed="rId4">
            <a:extLst>
              <a:ext uri="{28A0092B-C50C-407E-A947-70E740481C1C}">
                <a14:useLocalDpi xmlns:a14="http://schemas.microsoft.com/office/drawing/2010/main" val="0"/>
              </a:ext>
            </a:extLst>
          </a:blip>
          <a:srcRect t="10551" b="10551"/>
          <a:stretch>
            <a:fillRect/>
          </a:stretch>
        </p:blipFill>
        <p:spPr/>
      </p:pic>
      <p:sp>
        <p:nvSpPr>
          <p:cNvPr id="8" name="Segnaposto testo 7"/>
          <p:cNvSpPr>
            <a:spLocks noGrp="1"/>
          </p:cNvSpPr>
          <p:nvPr>
            <p:ph type="body" sz="half" idx="19"/>
          </p:nvPr>
        </p:nvSpPr>
        <p:spPr/>
        <p:txBody>
          <a:bodyPr>
            <a:normAutofit lnSpcReduction="10000"/>
          </a:bodyPr>
          <a:lstStyle/>
          <a:p>
            <a:r>
              <a:rPr lang="en-GB" dirty="0" smtClean="0"/>
              <a:t>The Greek participants were elementary school teachers that approached creativity in a completely different way.</a:t>
            </a:r>
            <a:endParaRPr lang="en-GB" dirty="0"/>
          </a:p>
        </p:txBody>
      </p:sp>
      <p:sp>
        <p:nvSpPr>
          <p:cNvPr id="9" name="Segnaposto testo 8"/>
          <p:cNvSpPr>
            <a:spLocks noGrp="1"/>
          </p:cNvSpPr>
          <p:nvPr>
            <p:ph type="body" sz="quarter" idx="13"/>
          </p:nvPr>
        </p:nvSpPr>
        <p:spPr/>
        <p:txBody>
          <a:bodyPr/>
          <a:lstStyle/>
          <a:p>
            <a:r>
              <a:rPr lang="it-IT" dirty="0" smtClean="0"/>
              <a:t>Critical </a:t>
            </a:r>
            <a:r>
              <a:rPr lang="it-IT" dirty="0" err="1" smtClean="0"/>
              <a:t>thinking</a:t>
            </a:r>
            <a:endParaRPr lang="it-IT" dirty="0"/>
          </a:p>
        </p:txBody>
      </p:sp>
      <p:pic>
        <p:nvPicPr>
          <p:cNvPr id="14" name="Segnaposto immagine 13"/>
          <p:cNvPicPr>
            <a:picLocks noGrp="1" noChangeAspect="1"/>
          </p:cNvPicPr>
          <p:nvPr>
            <p:ph type="pic" idx="22"/>
          </p:nvPr>
        </p:nvPicPr>
        <p:blipFill>
          <a:blip r:embed="rId5">
            <a:extLst>
              <a:ext uri="{28A0092B-C50C-407E-A947-70E740481C1C}">
                <a14:useLocalDpi xmlns:a14="http://schemas.microsoft.com/office/drawing/2010/main" val="0"/>
              </a:ext>
            </a:extLst>
          </a:blip>
          <a:srcRect t="10551" b="10551"/>
          <a:stretch>
            <a:fillRect/>
          </a:stretch>
        </p:blipFill>
        <p:spPr/>
      </p:pic>
      <p:sp>
        <p:nvSpPr>
          <p:cNvPr id="11" name="Segnaposto testo 10"/>
          <p:cNvSpPr>
            <a:spLocks noGrp="1"/>
          </p:cNvSpPr>
          <p:nvPr>
            <p:ph type="body" sz="half" idx="20"/>
          </p:nvPr>
        </p:nvSpPr>
        <p:spPr/>
        <p:txBody>
          <a:bodyPr>
            <a:normAutofit fontScale="92500" lnSpcReduction="20000"/>
          </a:bodyPr>
          <a:lstStyle/>
          <a:p>
            <a:r>
              <a:rPr lang="en-US" dirty="0"/>
              <a:t>Critical thinking </a:t>
            </a:r>
            <a:r>
              <a:rPr lang="en-US" smtClean="0"/>
              <a:t>is a </a:t>
            </a:r>
            <a:r>
              <a:rPr lang="en-US"/>
              <a:t>fundamental </a:t>
            </a:r>
            <a:r>
              <a:rPr lang="en-US" smtClean="0"/>
              <a:t> </a:t>
            </a:r>
            <a:r>
              <a:rPr lang="en-US" dirty="0"/>
              <a:t>second step of the creative </a:t>
            </a:r>
            <a:r>
              <a:rPr lang="en-US" dirty="0" smtClean="0"/>
              <a:t>process. This is perhaps the most difficult to propose to students. Reflections on different strategies.</a:t>
            </a:r>
            <a:endParaRPr lang="it-IT" dirty="0"/>
          </a:p>
        </p:txBody>
      </p:sp>
    </p:spTree>
    <p:custDataLst>
      <p:tags r:id="rId1"/>
    </p:custDataLst>
    <p:extLst>
      <p:ext uri="{BB962C8B-B14F-4D97-AF65-F5344CB8AC3E}">
        <p14:creationId xmlns:p14="http://schemas.microsoft.com/office/powerpoint/2010/main" val="26525707"/>
      </p:ext>
    </p:extLst>
  </p:cSld>
  <p:clrMapOvr>
    <a:masterClrMapping/>
  </p:clrMapOvr>
  <mc:AlternateContent xmlns:mc="http://schemas.openxmlformats.org/markup-compatibility/2006" xmlns:p14="http://schemas.microsoft.com/office/powerpoint/2010/main">
    <mc:Choice Requires="p14">
      <p:transition spd="slow" p14:dur="2000" advTm="18167"/>
    </mc:Choice>
    <mc:Fallback xmlns="">
      <p:transition spd="slow" advTm="181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sightseeing</a:t>
            </a:r>
            <a:endParaRPr lang="it-IT" dirty="0"/>
          </a:p>
        </p:txBody>
      </p:sp>
      <p:sp>
        <p:nvSpPr>
          <p:cNvPr id="3" name="Segnaposto testo 2"/>
          <p:cNvSpPr>
            <a:spLocks noGrp="1"/>
          </p:cNvSpPr>
          <p:nvPr>
            <p:ph type="body" idx="1"/>
          </p:nvPr>
        </p:nvSpPr>
        <p:spPr/>
        <p:txBody>
          <a:bodyPr/>
          <a:lstStyle/>
          <a:p>
            <a:r>
              <a:rPr lang="it-IT" dirty="0" smtClean="0"/>
              <a:t>100 anni Kafka</a:t>
            </a:r>
            <a:endParaRPr lang="it-IT" dirty="0"/>
          </a:p>
        </p:txBody>
      </p:sp>
      <p:pic>
        <p:nvPicPr>
          <p:cNvPr id="12" name="Segnaposto immagine 11"/>
          <p:cNvPicPr>
            <a:picLocks noGrp="1" noChangeAspect="1"/>
          </p:cNvPicPr>
          <p:nvPr>
            <p:ph type="pic" idx="15"/>
          </p:nvPr>
        </p:nvPicPr>
        <p:blipFill>
          <a:blip r:embed="rId3">
            <a:extLst>
              <a:ext uri="{28A0092B-C50C-407E-A947-70E740481C1C}">
                <a14:useLocalDpi xmlns:a14="http://schemas.microsoft.com/office/drawing/2010/main" val="0"/>
              </a:ext>
            </a:extLst>
          </a:blip>
          <a:srcRect t="27868" b="27868"/>
          <a:stretch>
            <a:fillRect/>
          </a:stretch>
        </p:blipFill>
        <p:spPr/>
      </p:pic>
      <p:sp>
        <p:nvSpPr>
          <p:cNvPr id="5" name="Segnaposto testo 4"/>
          <p:cNvSpPr>
            <a:spLocks noGrp="1"/>
          </p:cNvSpPr>
          <p:nvPr>
            <p:ph type="body" sz="half" idx="18"/>
          </p:nvPr>
        </p:nvSpPr>
        <p:spPr>
          <a:xfrm>
            <a:off x="1021080" y="5109104"/>
            <a:ext cx="3184312" cy="917954"/>
          </a:xfrm>
        </p:spPr>
        <p:txBody>
          <a:bodyPr>
            <a:noAutofit/>
          </a:bodyPr>
          <a:lstStyle/>
          <a:p>
            <a:r>
              <a:rPr lang="en-US" sz="1100" b="1" dirty="0"/>
              <a:t>Franz Kafka (Prague, 1883 – </a:t>
            </a:r>
            <a:r>
              <a:rPr lang="en-US" sz="1100" b="1" dirty="0" err="1"/>
              <a:t>Kierling</a:t>
            </a:r>
            <a:r>
              <a:rPr lang="en-US" sz="1100" b="1" dirty="0"/>
              <a:t>, 1924) was a German-speaking Bohemian </a:t>
            </a:r>
            <a:r>
              <a:rPr lang="en-US" sz="1100" b="1" dirty="0" smtClean="0"/>
              <a:t>writer. </a:t>
            </a:r>
            <a:r>
              <a:rPr lang="en-US" sz="1100" b="1" dirty="0"/>
              <a:t>is considered one of the major figures </a:t>
            </a:r>
            <a:r>
              <a:rPr lang="en-US" sz="1100" b="1" dirty="0" smtClean="0"/>
              <a:t>of 20</a:t>
            </a:r>
            <a:r>
              <a:rPr lang="en-US" sz="1100" b="1" baseline="30000" dirty="0" smtClean="0"/>
              <a:t>th</a:t>
            </a:r>
            <a:r>
              <a:rPr lang="en-US" sz="1100" b="1" dirty="0" smtClean="0"/>
              <a:t> century</a:t>
            </a:r>
            <a:r>
              <a:rPr lang="en-US" sz="1100" b="1" dirty="0"/>
              <a:t> literature  and among the greatest exponents of modernism.</a:t>
            </a:r>
            <a:endParaRPr lang="it-IT" sz="1100" dirty="0"/>
          </a:p>
        </p:txBody>
      </p:sp>
      <p:sp>
        <p:nvSpPr>
          <p:cNvPr id="6" name="Segnaposto testo 5"/>
          <p:cNvSpPr>
            <a:spLocks noGrp="1"/>
          </p:cNvSpPr>
          <p:nvPr>
            <p:ph type="body" sz="quarter" idx="3"/>
          </p:nvPr>
        </p:nvSpPr>
        <p:spPr/>
        <p:txBody>
          <a:bodyPr/>
          <a:lstStyle/>
          <a:p>
            <a:r>
              <a:rPr lang="it-IT" dirty="0" err="1" smtClean="0"/>
              <a:t>Jan</a:t>
            </a:r>
            <a:r>
              <a:rPr lang="it-IT" dirty="0" smtClean="0"/>
              <a:t> </a:t>
            </a:r>
            <a:r>
              <a:rPr lang="it-IT" dirty="0" err="1" smtClean="0"/>
              <a:t>Pallach</a:t>
            </a:r>
            <a:endParaRPr lang="it-IT" dirty="0"/>
          </a:p>
        </p:txBody>
      </p:sp>
      <p:pic>
        <p:nvPicPr>
          <p:cNvPr id="13" name="Segnaposto immagine 12"/>
          <p:cNvPicPr>
            <a:picLocks noGrp="1" noChangeAspect="1"/>
          </p:cNvPicPr>
          <p:nvPr>
            <p:ph type="pic" idx="21"/>
          </p:nvPr>
        </p:nvPicPr>
        <p:blipFill>
          <a:blip r:embed="rId4">
            <a:extLst>
              <a:ext uri="{28A0092B-C50C-407E-A947-70E740481C1C}">
                <a14:useLocalDpi xmlns:a14="http://schemas.microsoft.com/office/drawing/2010/main" val="0"/>
              </a:ext>
            </a:extLst>
          </a:blip>
          <a:srcRect t="27868" b="27868"/>
          <a:stretch>
            <a:fillRect/>
          </a:stretch>
        </p:blipFill>
        <p:spPr/>
      </p:pic>
      <p:sp>
        <p:nvSpPr>
          <p:cNvPr id="8" name="Segnaposto testo 7"/>
          <p:cNvSpPr>
            <a:spLocks noGrp="1"/>
          </p:cNvSpPr>
          <p:nvPr>
            <p:ph type="body" sz="half" idx="19"/>
          </p:nvPr>
        </p:nvSpPr>
        <p:spPr/>
        <p:txBody>
          <a:bodyPr>
            <a:normAutofit lnSpcReduction="10000"/>
          </a:bodyPr>
          <a:lstStyle/>
          <a:p>
            <a:r>
              <a:rPr lang="it-IT" dirty="0" err="1"/>
              <a:t>Jan</a:t>
            </a:r>
            <a:r>
              <a:rPr lang="it-IT" dirty="0"/>
              <a:t> </a:t>
            </a:r>
            <a:r>
              <a:rPr lang="it-IT" dirty="0" err="1"/>
              <a:t>Palach</a:t>
            </a:r>
            <a:r>
              <a:rPr lang="it-IT" dirty="0"/>
              <a:t> </a:t>
            </a:r>
            <a:r>
              <a:rPr lang="en-US" dirty="0" smtClean="0"/>
              <a:t>was </a:t>
            </a:r>
            <a:r>
              <a:rPr lang="en-US" dirty="0"/>
              <a:t>a Czechoslovakian patriot who became a symbol of his country's anti-Soviet resistance.</a:t>
            </a:r>
            <a:endParaRPr lang="it-IT" dirty="0"/>
          </a:p>
        </p:txBody>
      </p:sp>
      <p:sp>
        <p:nvSpPr>
          <p:cNvPr id="9" name="Segnaposto testo 8"/>
          <p:cNvSpPr>
            <a:spLocks noGrp="1"/>
          </p:cNvSpPr>
          <p:nvPr>
            <p:ph type="body" sz="quarter" idx="13"/>
          </p:nvPr>
        </p:nvSpPr>
        <p:spPr/>
        <p:txBody>
          <a:bodyPr/>
          <a:lstStyle/>
          <a:p>
            <a:r>
              <a:rPr lang="it-IT" dirty="0" smtClean="0"/>
              <a:t>Feeling </a:t>
            </a:r>
            <a:r>
              <a:rPr lang="it-IT" dirty="0" err="1" smtClean="0"/>
              <a:t>very</a:t>
            </a:r>
            <a:r>
              <a:rPr lang="it-IT" dirty="0" smtClean="0"/>
              <a:t> small</a:t>
            </a:r>
            <a:endParaRPr lang="it-IT" dirty="0"/>
          </a:p>
        </p:txBody>
      </p:sp>
      <p:pic>
        <p:nvPicPr>
          <p:cNvPr id="14" name="Segnaposto immagine 13"/>
          <p:cNvPicPr>
            <a:picLocks noGrp="1" noChangeAspect="1"/>
          </p:cNvPicPr>
          <p:nvPr>
            <p:ph type="pic" idx="22"/>
          </p:nvPr>
        </p:nvPicPr>
        <p:blipFill>
          <a:blip r:embed="rId5">
            <a:extLst>
              <a:ext uri="{28A0092B-C50C-407E-A947-70E740481C1C}">
                <a14:useLocalDpi xmlns:a14="http://schemas.microsoft.com/office/drawing/2010/main" val="0"/>
              </a:ext>
            </a:extLst>
          </a:blip>
          <a:srcRect t="10551" b="10551"/>
          <a:stretch>
            <a:fillRect/>
          </a:stretch>
        </p:blipFill>
        <p:spPr/>
      </p:pic>
      <p:sp>
        <p:nvSpPr>
          <p:cNvPr id="11" name="Segnaposto testo 10"/>
          <p:cNvSpPr>
            <a:spLocks noGrp="1"/>
          </p:cNvSpPr>
          <p:nvPr>
            <p:ph type="body" sz="half" idx="20"/>
          </p:nvPr>
        </p:nvSpPr>
        <p:spPr/>
        <p:txBody>
          <a:bodyPr/>
          <a:lstStyle/>
          <a:p>
            <a:r>
              <a:rPr lang="it-IT" dirty="0" err="1" smtClean="0"/>
              <a:t>Contemporary</a:t>
            </a:r>
            <a:r>
              <a:rPr lang="it-IT" dirty="0" smtClean="0"/>
              <a:t> art</a:t>
            </a:r>
            <a:endParaRPr lang="it-IT" dirty="0"/>
          </a:p>
        </p:txBody>
      </p:sp>
    </p:spTree>
    <p:custDataLst>
      <p:tags r:id="rId1"/>
    </p:custDataLst>
    <p:extLst>
      <p:ext uri="{BB962C8B-B14F-4D97-AF65-F5344CB8AC3E}">
        <p14:creationId xmlns:p14="http://schemas.microsoft.com/office/powerpoint/2010/main" val="70745838"/>
      </p:ext>
    </p:extLst>
  </p:cSld>
  <p:clrMapOvr>
    <a:masterClrMapping/>
  </p:clrMapOvr>
  <mc:AlternateContent xmlns:mc="http://schemas.openxmlformats.org/markup-compatibility/2006" xmlns:p14="http://schemas.microsoft.com/office/powerpoint/2010/main">
    <mc:Choice Requires="p14">
      <p:transition spd="slow" p14:dur="2000" advTm="12616"/>
    </mc:Choice>
    <mc:Fallback xmlns="">
      <p:transition spd="slow" advTm="126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Prague</a:t>
            </a:r>
            <a:r>
              <a:rPr lang="it-IT" dirty="0" smtClean="0"/>
              <a:t> in Spring </a:t>
            </a:r>
            <a:endParaRPr lang="it-IT" dirty="0"/>
          </a:p>
        </p:txBody>
      </p:sp>
      <p:sp>
        <p:nvSpPr>
          <p:cNvPr id="3" name="Segnaposto testo 2"/>
          <p:cNvSpPr>
            <a:spLocks noGrp="1"/>
          </p:cNvSpPr>
          <p:nvPr>
            <p:ph type="body" idx="1"/>
          </p:nvPr>
        </p:nvSpPr>
        <p:spPr/>
        <p:txBody>
          <a:bodyPr/>
          <a:lstStyle/>
          <a:p>
            <a:r>
              <a:rPr lang="it-IT" dirty="0" smtClean="0"/>
              <a:t>The dancing </a:t>
            </a:r>
            <a:r>
              <a:rPr lang="it-IT" dirty="0" err="1" smtClean="0"/>
              <a:t>house</a:t>
            </a:r>
            <a:endParaRPr lang="it-IT" dirty="0"/>
          </a:p>
        </p:txBody>
      </p:sp>
      <p:pic>
        <p:nvPicPr>
          <p:cNvPr id="12" name="Segnaposto immagine 11"/>
          <p:cNvPicPr>
            <a:picLocks noGrp="1" noChangeAspect="1"/>
          </p:cNvPicPr>
          <p:nvPr>
            <p:ph type="pic" idx="15"/>
          </p:nvPr>
        </p:nvPicPr>
        <p:blipFill>
          <a:blip r:embed="rId3">
            <a:extLst>
              <a:ext uri="{28A0092B-C50C-407E-A947-70E740481C1C}">
                <a14:useLocalDpi xmlns:a14="http://schemas.microsoft.com/office/drawing/2010/main" val="0"/>
              </a:ext>
            </a:extLst>
          </a:blip>
          <a:srcRect t="33357" b="33357"/>
          <a:stretch>
            <a:fillRect/>
          </a:stretch>
        </p:blipFill>
        <p:spPr/>
      </p:pic>
      <p:sp>
        <p:nvSpPr>
          <p:cNvPr id="5" name="Segnaposto testo 4"/>
          <p:cNvSpPr>
            <a:spLocks noGrp="1"/>
          </p:cNvSpPr>
          <p:nvPr>
            <p:ph type="body" sz="half" idx="18"/>
          </p:nvPr>
        </p:nvSpPr>
        <p:spPr/>
        <p:txBody>
          <a:bodyPr>
            <a:noAutofit/>
          </a:bodyPr>
          <a:lstStyle/>
          <a:p>
            <a:r>
              <a:rPr lang="en-US" sz="1000" dirty="0"/>
              <a:t>Built in 1996, it is considered one of the pillars of modern Prague architecture. The project was developed by architects </a:t>
            </a:r>
            <a:r>
              <a:rPr lang="en-US" sz="1000" dirty="0" err="1"/>
              <a:t>Vlado</a:t>
            </a:r>
            <a:r>
              <a:rPr lang="en-US" sz="1000" dirty="0"/>
              <a:t> </a:t>
            </a:r>
            <a:r>
              <a:rPr lang="en-US" sz="1000" dirty="0" err="1"/>
              <a:t>Milunič</a:t>
            </a:r>
            <a:r>
              <a:rPr lang="en-US" sz="1000" dirty="0"/>
              <a:t> to Frank O. </a:t>
            </a:r>
            <a:r>
              <a:rPr lang="en-US" sz="1000" dirty="0" err="1"/>
              <a:t>Gehry</a:t>
            </a:r>
            <a:r>
              <a:rPr lang="en-US" sz="1000" dirty="0"/>
              <a:t>. The design of the building is inspired by the dance style of the famous couple Fred Astaire (stone tower) and Ginger Rogers (glass tower).</a:t>
            </a:r>
            <a:endParaRPr lang="it-IT" sz="1000" dirty="0"/>
          </a:p>
        </p:txBody>
      </p:sp>
      <p:sp>
        <p:nvSpPr>
          <p:cNvPr id="6" name="Segnaposto testo 5"/>
          <p:cNvSpPr>
            <a:spLocks noGrp="1"/>
          </p:cNvSpPr>
          <p:nvPr>
            <p:ph type="body" sz="quarter" idx="3"/>
          </p:nvPr>
        </p:nvSpPr>
        <p:spPr/>
        <p:txBody>
          <a:bodyPr/>
          <a:lstStyle/>
          <a:p>
            <a:r>
              <a:rPr lang="it-IT" sz="2000" dirty="0" err="1" smtClean="0"/>
              <a:t>Clementinum</a:t>
            </a:r>
            <a:r>
              <a:rPr lang="it-IT" sz="2000" dirty="0" smtClean="0"/>
              <a:t> </a:t>
            </a:r>
            <a:r>
              <a:rPr lang="it-IT" sz="2000" dirty="0" err="1" smtClean="0"/>
              <a:t>library</a:t>
            </a:r>
            <a:endParaRPr lang="it-IT" sz="2000" dirty="0"/>
          </a:p>
        </p:txBody>
      </p:sp>
      <p:pic>
        <p:nvPicPr>
          <p:cNvPr id="13" name="Segnaposto immagine 12"/>
          <p:cNvPicPr>
            <a:picLocks noGrp="1" noChangeAspect="1"/>
          </p:cNvPicPr>
          <p:nvPr>
            <p:ph type="pic" idx="21"/>
          </p:nvPr>
        </p:nvPicPr>
        <p:blipFill>
          <a:blip r:embed="rId4">
            <a:extLst>
              <a:ext uri="{28A0092B-C50C-407E-A947-70E740481C1C}">
                <a14:useLocalDpi xmlns:a14="http://schemas.microsoft.com/office/drawing/2010/main" val="0"/>
              </a:ext>
            </a:extLst>
          </a:blip>
          <a:srcRect t="33357" b="33357"/>
          <a:stretch>
            <a:fillRect/>
          </a:stretch>
        </p:blipFill>
        <p:spPr/>
      </p:pic>
      <p:sp>
        <p:nvSpPr>
          <p:cNvPr id="8" name="Segnaposto testo 7"/>
          <p:cNvSpPr>
            <a:spLocks noGrp="1"/>
          </p:cNvSpPr>
          <p:nvPr>
            <p:ph type="body" sz="half" idx="19"/>
          </p:nvPr>
        </p:nvSpPr>
        <p:spPr/>
        <p:txBody>
          <a:bodyPr>
            <a:normAutofit fontScale="77500" lnSpcReduction="20000"/>
          </a:bodyPr>
          <a:lstStyle/>
          <a:p>
            <a:r>
              <a:rPr lang="en-US" dirty="0"/>
              <a:t>Prague boasts one of the most beautiful baroque libraries in the world. The Library Hall, with its large, historically valuable globes and splendid frescoes by Giovanni </a:t>
            </a:r>
            <a:r>
              <a:rPr lang="en-US" dirty="0" err="1"/>
              <a:t>Hiebel</a:t>
            </a:r>
            <a:r>
              <a:rPr lang="en-US" dirty="0"/>
              <a:t> inspired by the theme of science and art, was completed in 1727.</a:t>
            </a:r>
            <a:endParaRPr lang="it-IT" dirty="0"/>
          </a:p>
        </p:txBody>
      </p:sp>
      <p:sp>
        <p:nvSpPr>
          <p:cNvPr id="9" name="Segnaposto testo 8"/>
          <p:cNvSpPr>
            <a:spLocks noGrp="1"/>
          </p:cNvSpPr>
          <p:nvPr>
            <p:ph type="body" sz="quarter" idx="13"/>
          </p:nvPr>
        </p:nvSpPr>
        <p:spPr/>
        <p:txBody>
          <a:bodyPr/>
          <a:lstStyle/>
          <a:p>
            <a:r>
              <a:rPr lang="it-IT" dirty="0" err="1" smtClean="0"/>
              <a:t>Jan</a:t>
            </a:r>
            <a:r>
              <a:rPr lang="it-IT" dirty="0" smtClean="0"/>
              <a:t> </a:t>
            </a:r>
            <a:r>
              <a:rPr lang="it-IT" dirty="0" err="1" smtClean="0"/>
              <a:t>Hus</a:t>
            </a:r>
            <a:endParaRPr lang="it-IT" dirty="0"/>
          </a:p>
        </p:txBody>
      </p:sp>
      <p:pic>
        <p:nvPicPr>
          <p:cNvPr id="14" name="Segnaposto immagine 13"/>
          <p:cNvPicPr>
            <a:picLocks noGrp="1" noChangeAspect="1"/>
          </p:cNvPicPr>
          <p:nvPr>
            <p:ph type="pic" idx="22"/>
          </p:nvPr>
        </p:nvPicPr>
        <p:blipFill>
          <a:blip r:embed="rId5">
            <a:extLst>
              <a:ext uri="{28A0092B-C50C-407E-A947-70E740481C1C}">
                <a14:useLocalDpi xmlns:a14="http://schemas.microsoft.com/office/drawing/2010/main" val="0"/>
              </a:ext>
            </a:extLst>
          </a:blip>
          <a:srcRect t="10448" b="10448"/>
          <a:stretch>
            <a:fillRect/>
          </a:stretch>
        </p:blipFill>
        <p:spPr/>
      </p:pic>
      <p:sp>
        <p:nvSpPr>
          <p:cNvPr id="11" name="Segnaposto testo 10"/>
          <p:cNvSpPr>
            <a:spLocks noGrp="1"/>
          </p:cNvSpPr>
          <p:nvPr>
            <p:ph type="body" sz="half" idx="20"/>
          </p:nvPr>
        </p:nvSpPr>
        <p:spPr/>
        <p:txBody>
          <a:bodyPr>
            <a:noAutofit/>
          </a:bodyPr>
          <a:lstStyle/>
          <a:p>
            <a:r>
              <a:rPr lang="en-US" sz="900" dirty="0"/>
              <a:t>In the </a:t>
            </a:r>
            <a:r>
              <a:rPr lang="en-US" sz="900" dirty="0" smtClean="0"/>
              <a:t>15</a:t>
            </a:r>
            <a:r>
              <a:rPr lang="en-US" sz="900" baseline="30000" dirty="0" smtClean="0"/>
              <a:t>th</a:t>
            </a:r>
            <a:r>
              <a:rPr lang="en-US" sz="900" dirty="0" smtClean="0"/>
              <a:t> century </a:t>
            </a:r>
            <a:r>
              <a:rPr lang="en-US" sz="900" dirty="0"/>
              <a:t>Bohemia was agitated by the Hussite movement. The Czech Jan Hus denounces the state of corruption of the clergy. Excommunicated, Hus is tried and condemned to the stake. The </a:t>
            </a:r>
            <a:r>
              <a:rPr lang="en-US" sz="900" dirty="0" err="1"/>
              <a:t>Hussites</a:t>
            </a:r>
            <a:r>
              <a:rPr lang="en-US" sz="900" dirty="0"/>
              <a:t> gave rise to a vast opposition movement to the Catholic hierarchies and the Germans.</a:t>
            </a:r>
            <a:endParaRPr lang="it-IT" sz="900" dirty="0"/>
          </a:p>
        </p:txBody>
      </p:sp>
    </p:spTree>
    <p:custDataLst>
      <p:tags r:id="rId1"/>
    </p:custDataLst>
    <p:extLst>
      <p:ext uri="{BB962C8B-B14F-4D97-AF65-F5344CB8AC3E}">
        <p14:creationId xmlns:p14="http://schemas.microsoft.com/office/powerpoint/2010/main" val="2872662054"/>
      </p:ext>
    </p:extLst>
  </p:cSld>
  <p:clrMapOvr>
    <a:masterClrMapping/>
  </p:clrMapOvr>
  <mc:AlternateContent xmlns:mc="http://schemas.openxmlformats.org/markup-compatibility/2006" xmlns:p14="http://schemas.microsoft.com/office/powerpoint/2010/main">
    <mc:Choice Requires="p14">
      <p:transition spd="slow" p14:dur="2000" advTm="29635"/>
    </mc:Choice>
    <mc:Fallback xmlns="">
      <p:transition spd="slow" advTm="296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2000"/>
                                        <p:tgtEl>
                                          <p:spTgt spid="8">
                                            <p:txEl>
                                              <p:pRg st="0" end="0"/>
                                            </p:txEl>
                                          </p:spTgt>
                                        </p:tgtEl>
                                      </p:cBhvr>
                                    </p:animEffect>
                                    <p:anim calcmode="lin" valueType="num">
                                      <p:cBhvr>
                                        <p:cTn id="15"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0" nodeType="clickEffect">
                                  <p:stCondLst>
                                    <p:cond delay="0"/>
                                  </p:stCondLst>
                                  <p:childTnLst>
                                    <p:animRot by="21600000">
                                      <p:cBhvr>
                                        <p:cTn id="20" dur="2000" fill="hold"/>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1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1.8|3|3"/>
</p:tagLst>
</file>

<file path=ppt/tags/tag10.xml><?xml version="1.0" encoding="utf-8"?>
<p:tagLst xmlns:a="http://schemas.openxmlformats.org/drawingml/2006/main" xmlns:r="http://schemas.openxmlformats.org/officeDocument/2006/relationships" xmlns:p="http://schemas.openxmlformats.org/presentationml/2006/main">
  <p:tag name="TIMING" val="|1.8|5.3|7"/>
</p:tagLst>
</file>

<file path=ppt/tags/tag11.xml><?xml version="1.0" encoding="utf-8"?>
<p:tagLst xmlns:a="http://schemas.openxmlformats.org/drawingml/2006/main" xmlns:r="http://schemas.openxmlformats.org/officeDocument/2006/relationships" xmlns:p="http://schemas.openxmlformats.org/presentationml/2006/main">
  <p:tag name="TIMING" val="|1.8|2.4|2.9|2.9|3.6"/>
</p:tagLst>
</file>

<file path=ppt/tags/tag2.xml><?xml version="1.0" encoding="utf-8"?>
<p:tagLst xmlns:a="http://schemas.openxmlformats.org/drawingml/2006/main" xmlns:r="http://schemas.openxmlformats.org/officeDocument/2006/relationships" xmlns:p="http://schemas.openxmlformats.org/presentationml/2006/main">
  <p:tag name="TIMING" val="|3.6|1.6|1.2"/>
</p:tagLst>
</file>

<file path=ppt/tags/tag3.xml><?xml version="1.0" encoding="utf-8"?>
<p:tagLst xmlns:a="http://schemas.openxmlformats.org/drawingml/2006/main" xmlns:r="http://schemas.openxmlformats.org/officeDocument/2006/relationships" xmlns:p="http://schemas.openxmlformats.org/presentationml/2006/main">
  <p:tag name="TIMING" val="|2.8|2.1"/>
</p:tagLst>
</file>

<file path=ppt/tags/tag4.xml><?xml version="1.0" encoding="utf-8"?>
<p:tagLst xmlns:a="http://schemas.openxmlformats.org/drawingml/2006/main" xmlns:r="http://schemas.openxmlformats.org/officeDocument/2006/relationships" xmlns:p="http://schemas.openxmlformats.org/presentationml/2006/main">
  <p:tag name="TIMING" val="|3.1|3.7|2.9"/>
</p:tagLst>
</file>

<file path=ppt/tags/tag5.xml><?xml version="1.0" encoding="utf-8"?>
<p:tagLst xmlns:a="http://schemas.openxmlformats.org/drawingml/2006/main" xmlns:r="http://schemas.openxmlformats.org/officeDocument/2006/relationships" xmlns:p="http://schemas.openxmlformats.org/presentationml/2006/main">
  <p:tag name="TIMING" val="|1.9|9.1|6.6"/>
</p:tagLst>
</file>

<file path=ppt/tags/tag6.xml><?xml version="1.0" encoding="utf-8"?>
<p:tagLst xmlns:a="http://schemas.openxmlformats.org/drawingml/2006/main" xmlns:r="http://schemas.openxmlformats.org/officeDocument/2006/relationships" xmlns:p="http://schemas.openxmlformats.org/presentationml/2006/main">
  <p:tag name="TIMING" val="|2|2.2|2.6|4.1"/>
</p:tagLst>
</file>

<file path=ppt/tags/tag7.xml><?xml version="1.0" encoding="utf-8"?>
<p:tagLst xmlns:a="http://schemas.openxmlformats.org/drawingml/2006/main" xmlns:r="http://schemas.openxmlformats.org/officeDocument/2006/relationships" xmlns:p="http://schemas.openxmlformats.org/presentationml/2006/main">
  <p:tag name="TIMING" val="|2.2|5.2|3"/>
</p:tagLst>
</file>

<file path=ppt/tags/tag8.xml><?xml version="1.0" encoding="utf-8"?>
<p:tagLst xmlns:a="http://schemas.openxmlformats.org/drawingml/2006/main" xmlns:r="http://schemas.openxmlformats.org/officeDocument/2006/relationships" xmlns:p="http://schemas.openxmlformats.org/presentationml/2006/main">
  <p:tag name="TIMING" val="|1.3|9.7|8.5"/>
</p:tagLst>
</file>

<file path=ppt/tags/tag9.xml><?xml version="1.0" encoding="utf-8"?>
<p:tagLst xmlns:a="http://schemas.openxmlformats.org/drawingml/2006/main" xmlns:r="http://schemas.openxmlformats.org/officeDocument/2006/relationships" xmlns:p="http://schemas.openxmlformats.org/presentationml/2006/main">
  <p:tag name="TIMING" val="|3.5|3.6|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riunioni ione">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TM02900722[[fn=Sala riunioni ione]]</Template>
  <TotalTime>237</TotalTime>
  <Words>787</Words>
  <Application>Microsoft Office PowerPoint</Application>
  <PresentationFormat>Widescreen</PresentationFormat>
  <Paragraphs>79</Paragraphs>
  <Slides>12</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12</vt:i4>
      </vt:variant>
    </vt:vector>
  </HeadingPairs>
  <TitlesOfParts>
    <vt:vector size="17" baseType="lpstr">
      <vt:lpstr>Arial</vt:lpstr>
      <vt:lpstr>Century Gothic</vt:lpstr>
      <vt:lpstr>Times New Roman</vt:lpstr>
      <vt:lpstr>Wingdings 3</vt:lpstr>
      <vt:lpstr>Sala riunioni ione</vt:lpstr>
      <vt:lpstr>The four C’s”</vt:lpstr>
      <vt:lpstr>A teacher training course </vt:lpstr>
      <vt:lpstr>What are we talking about….</vt:lpstr>
      <vt:lpstr>WHO WE WERE</vt:lpstr>
      <vt:lpstr>Classroom Activities </vt:lpstr>
      <vt:lpstr>Outdoor activities </vt:lpstr>
      <vt:lpstr>Learn how to teach creativity and critical thinking</vt:lpstr>
      <vt:lpstr>sightseeing</vt:lpstr>
      <vt:lpstr>Prague in Spring </vt:lpstr>
      <vt:lpstr>What else did we learn</vt:lpstr>
      <vt:lpstr>Esito finale</vt:lpstr>
      <vt:lpstr>outcome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“Quattro C”</dc:title>
  <dc:creator>Account Microsoft</dc:creator>
  <cp:lastModifiedBy>Account Microsoft</cp:lastModifiedBy>
  <cp:revision>20</cp:revision>
  <dcterms:created xsi:type="dcterms:W3CDTF">2024-05-08T14:19:33Z</dcterms:created>
  <dcterms:modified xsi:type="dcterms:W3CDTF">2024-05-17T07:48:22Z</dcterms:modified>
</cp:coreProperties>
</file>